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3" r:id="rId1"/>
  </p:sldMasterIdLst>
  <p:notesMasterIdLst>
    <p:notesMasterId r:id="rId17"/>
  </p:notesMasterIdLst>
  <p:handoutMasterIdLst>
    <p:handoutMasterId r:id="rId18"/>
  </p:handoutMasterIdLst>
  <p:sldIdLst>
    <p:sldId id="832" r:id="rId2"/>
    <p:sldId id="833" r:id="rId3"/>
    <p:sldId id="852" r:id="rId4"/>
    <p:sldId id="853" r:id="rId5"/>
    <p:sldId id="856" r:id="rId6"/>
    <p:sldId id="868" r:id="rId7"/>
    <p:sldId id="859" r:id="rId8"/>
    <p:sldId id="863" r:id="rId9"/>
    <p:sldId id="857" r:id="rId10"/>
    <p:sldId id="861" r:id="rId11"/>
    <p:sldId id="864" r:id="rId12"/>
    <p:sldId id="869" r:id="rId13"/>
    <p:sldId id="862" r:id="rId14"/>
    <p:sldId id="867" r:id="rId15"/>
    <p:sldId id="843" r:id="rId16"/>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sz="16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sz="16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sz="16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sz="1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1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1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1600" kern="1200">
        <a:solidFill>
          <a:schemeClr val="tx1"/>
        </a:solidFill>
        <a:latin typeface="Times New Roman" pitchFamily="18" charset="0"/>
        <a:ea typeface="新細明體" pitchFamily="18" charset="-120"/>
        <a:cs typeface="+mn-cs"/>
      </a:defRPr>
    </a:lvl9pPr>
  </p:defaultTextStyle>
  <p:extLst>
    <p:ext uri="{521415D9-36F7-43E2-AB2F-B90AF26B5E84}">
      <p14:sectionLst xmlns:p14="http://schemas.microsoft.com/office/powerpoint/2010/main">
        <p14:section name="預設章節" id="{BA3B5F30-16BB-4425-BD0D-D35BC66FD4EF}">
          <p14:sldIdLst>
            <p14:sldId id="832"/>
            <p14:sldId id="833"/>
            <p14:sldId id="852"/>
            <p14:sldId id="853"/>
            <p14:sldId id="856"/>
            <p14:sldId id="868"/>
            <p14:sldId id="859"/>
            <p14:sldId id="863"/>
            <p14:sldId id="857"/>
            <p14:sldId id="861"/>
            <p14:sldId id="864"/>
            <p14:sldId id="869"/>
            <p14:sldId id="862"/>
            <p14:sldId id="867"/>
            <p14:sldId id="843"/>
          </p14:sldIdLst>
        </p14:section>
      </p14:sectionLst>
    </p:ext>
    <p:ext uri="{EFAFB233-063F-42B5-8137-9DF3F51BA10A}">
      <p15:sldGuideLst xmlns:p15="http://schemas.microsoft.com/office/powerpoint/2012/main" xmlns="">
        <p15:guide id="1" orient="horz" pos="217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EBE"/>
    <a:srgbClr val="FF99CC"/>
    <a:srgbClr val="FF9999"/>
    <a:srgbClr val="FFC58B"/>
    <a:srgbClr val="FDFFE7"/>
    <a:srgbClr val="EDFD51"/>
    <a:srgbClr val="FFFFFF"/>
    <a:srgbClr val="FFFFCC"/>
    <a:srgbClr val="CC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4" autoAdjust="0"/>
    <p:restoredTop sz="58401" autoAdjust="0"/>
  </p:normalViewPr>
  <p:slideViewPr>
    <p:cSldViewPr>
      <p:cViewPr varScale="1">
        <p:scale>
          <a:sx n="61" d="100"/>
          <a:sy n="61" d="100"/>
        </p:scale>
        <p:origin x="-1548" y="-84"/>
      </p:cViewPr>
      <p:guideLst>
        <p:guide orient="horz" pos="2178"/>
        <p:guide pos="2880"/>
      </p:guideLst>
    </p:cSldViewPr>
  </p:slideViewPr>
  <p:notesTextViewPr>
    <p:cViewPr>
      <p:scale>
        <a:sx n="125" d="100"/>
        <a:sy n="125"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3" tIns="45853" rIns="91703" bIns="45853" numCol="1" anchor="t" anchorCtr="0" compatLnSpc="1">
            <a:prstTxWarp prst="textNoShape">
              <a:avLst/>
            </a:prstTxWarp>
          </a:bodyPr>
          <a:lstStyle>
            <a:lvl1pPr defTabSz="917782">
              <a:defRPr sz="1200"/>
            </a:lvl1pPr>
          </a:lstStyle>
          <a:p>
            <a:pPr>
              <a:defRPr/>
            </a:pPr>
            <a:endParaRPr lang="en-US" altLang="zh-TW" dirty="0"/>
          </a:p>
        </p:txBody>
      </p:sp>
      <p:sp>
        <p:nvSpPr>
          <p:cNvPr id="19763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3" tIns="45853" rIns="91703" bIns="45853" numCol="1" anchor="t" anchorCtr="0" compatLnSpc="1">
            <a:prstTxWarp prst="textNoShape">
              <a:avLst/>
            </a:prstTxWarp>
          </a:bodyPr>
          <a:lstStyle>
            <a:lvl1pPr algn="r" defTabSz="917782">
              <a:defRPr sz="1200"/>
            </a:lvl1pPr>
          </a:lstStyle>
          <a:p>
            <a:pPr>
              <a:defRPr/>
            </a:pPr>
            <a:r>
              <a:rPr lang="en-US" altLang="zh-TW" dirty="0"/>
              <a:t>【</a:t>
            </a:r>
            <a:r>
              <a:rPr lang="zh-TW" altLang="en-US"/>
              <a:t>內部文件</a:t>
            </a:r>
            <a:r>
              <a:rPr lang="en-US" altLang="zh-TW" dirty="0"/>
              <a:t>】</a:t>
            </a:r>
          </a:p>
        </p:txBody>
      </p:sp>
      <p:sp>
        <p:nvSpPr>
          <p:cNvPr id="197636" name="Rectangle 4"/>
          <p:cNvSpPr>
            <a:spLocks noGrp="1" noChangeArrowheads="1"/>
          </p:cNvSpPr>
          <p:nvPr>
            <p:ph type="ftr" sz="quarter" idx="2"/>
          </p:nvPr>
        </p:nvSpPr>
        <p:spPr bwMode="auto">
          <a:xfrm>
            <a:off x="1"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3" tIns="45853" rIns="91703" bIns="45853" numCol="1" anchor="b" anchorCtr="0" compatLnSpc="1">
            <a:prstTxWarp prst="textNoShape">
              <a:avLst/>
            </a:prstTxWarp>
          </a:bodyPr>
          <a:lstStyle>
            <a:lvl1pPr defTabSz="917782">
              <a:defRPr sz="1200"/>
            </a:lvl1pPr>
          </a:lstStyle>
          <a:p>
            <a:pPr>
              <a:defRPr/>
            </a:pPr>
            <a:endParaRPr lang="en-US" altLang="zh-TW" dirty="0"/>
          </a:p>
        </p:txBody>
      </p:sp>
      <p:sp>
        <p:nvSpPr>
          <p:cNvPr id="197637" name="Rectangle 5"/>
          <p:cNvSpPr>
            <a:spLocks noGrp="1" noChangeArrowheads="1"/>
          </p:cNvSpPr>
          <p:nvPr>
            <p:ph type="sldNum" sz="quarter" idx="3"/>
          </p:nvPr>
        </p:nvSpPr>
        <p:spPr bwMode="auto">
          <a:xfrm>
            <a:off x="3849688"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03" tIns="45853" rIns="91703" bIns="45853" numCol="1" anchor="b" anchorCtr="0" compatLnSpc="1">
            <a:prstTxWarp prst="textNoShape">
              <a:avLst/>
            </a:prstTxWarp>
          </a:bodyPr>
          <a:lstStyle>
            <a:lvl1pPr algn="r" defTabSz="917782">
              <a:defRPr sz="1200"/>
            </a:lvl1pPr>
          </a:lstStyle>
          <a:p>
            <a:pPr>
              <a:defRPr/>
            </a:pPr>
            <a:fld id="{27EBCFFB-B641-4656-8CD2-BCDB0881042C}" type="slidenum">
              <a:rPr lang="zh-TW" altLang="en-US"/>
              <a:pPr>
                <a:defRPr/>
              </a:pPr>
              <a:t>‹#›</a:t>
            </a:fld>
            <a:endParaRPr lang="en-US" altLang="zh-TW" dirty="0"/>
          </a:p>
        </p:txBody>
      </p:sp>
    </p:spTree>
    <p:extLst>
      <p:ext uri="{BB962C8B-B14F-4D97-AF65-F5344CB8AC3E}">
        <p14:creationId xmlns:p14="http://schemas.microsoft.com/office/powerpoint/2010/main" val="25926519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4" tIns="46055" rIns="92114" bIns="46055" numCol="1" anchor="t" anchorCtr="0" compatLnSpc="1">
            <a:prstTxWarp prst="textNoShape">
              <a:avLst/>
            </a:prstTxWarp>
          </a:bodyPr>
          <a:lstStyle>
            <a:lvl1pPr defTabSz="920953">
              <a:defRPr sz="1200"/>
            </a:lvl1pPr>
          </a:lstStyle>
          <a:p>
            <a:pPr>
              <a:defRPr/>
            </a:pPr>
            <a:endParaRPr lang="en-US" altLang="zh-TW" dirty="0"/>
          </a:p>
        </p:txBody>
      </p:sp>
      <p:sp>
        <p:nvSpPr>
          <p:cNvPr id="26627" name="Rectangle 3"/>
          <p:cNvSpPr>
            <a:spLocks noGrp="1" noRot="1" noChangeAspect="1" noChangeArrowheads="1"/>
          </p:cNvSpPr>
          <p:nvPr>
            <p:ph type="sldImg" idx="2"/>
          </p:nvPr>
        </p:nvSpPr>
        <p:spPr bwMode="auto">
          <a:xfrm>
            <a:off x="917575" y="744538"/>
            <a:ext cx="4964113" cy="372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2" name="Rectangle 4"/>
          <p:cNvSpPr>
            <a:spLocks noGrp="1" noChangeArrowheads="1"/>
          </p:cNvSpPr>
          <p:nvPr>
            <p:ph type="body" sz="quarter" idx="3"/>
          </p:nvPr>
        </p:nvSpPr>
        <p:spPr bwMode="auto">
          <a:xfrm>
            <a:off x="906463" y="4714876"/>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4" tIns="46055" rIns="92114" bIns="46055" numCol="1" anchor="ctr"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053" name="Rectangle 5"/>
          <p:cNvSpPr>
            <a:spLocks noGrp="1" noChangeArrowheads="1"/>
          </p:cNvSpPr>
          <p:nvPr>
            <p:ph type="dt" idx="1"/>
          </p:nvPr>
        </p:nvSpPr>
        <p:spPr bwMode="auto">
          <a:xfrm>
            <a:off x="3852863"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4" tIns="46055" rIns="92114" bIns="46055" numCol="1" anchor="t" anchorCtr="0" compatLnSpc="1">
            <a:prstTxWarp prst="textNoShape">
              <a:avLst/>
            </a:prstTxWarp>
          </a:bodyPr>
          <a:lstStyle>
            <a:lvl1pPr algn="r" defTabSz="920953">
              <a:defRPr sz="1200"/>
            </a:lvl1pPr>
          </a:lstStyle>
          <a:p>
            <a:pPr>
              <a:defRPr/>
            </a:pPr>
            <a:r>
              <a:rPr lang="en-US" altLang="zh-TW" dirty="0"/>
              <a:t>【</a:t>
            </a:r>
            <a:r>
              <a:rPr lang="zh-TW" altLang="en-US"/>
              <a:t>內部文件</a:t>
            </a:r>
            <a:r>
              <a:rPr lang="en-US" altLang="zh-TW" dirty="0"/>
              <a:t>】</a:t>
            </a:r>
          </a:p>
        </p:txBody>
      </p:sp>
      <p:sp>
        <p:nvSpPr>
          <p:cNvPr id="2054" name="Rectangle 6"/>
          <p:cNvSpPr>
            <a:spLocks noGrp="1" noChangeArrowheads="1"/>
          </p:cNvSpPr>
          <p:nvPr>
            <p:ph type="ftr" sz="quarter" idx="4"/>
          </p:nvPr>
        </p:nvSpPr>
        <p:spPr bwMode="auto">
          <a:xfrm>
            <a:off x="1" y="942975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4" tIns="46055" rIns="92114" bIns="46055" numCol="1" anchor="b" anchorCtr="0" compatLnSpc="1">
            <a:prstTxWarp prst="textNoShape">
              <a:avLst/>
            </a:prstTxWarp>
          </a:bodyPr>
          <a:lstStyle>
            <a:lvl1pPr defTabSz="920953">
              <a:defRPr sz="1200"/>
            </a:lvl1pPr>
          </a:lstStyle>
          <a:p>
            <a:pPr>
              <a:defRPr/>
            </a:pPr>
            <a:endParaRPr lang="en-US" altLang="zh-TW" dirty="0"/>
          </a:p>
        </p:txBody>
      </p:sp>
      <p:sp>
        <p:nvSpPr>
          <p:cNvPr id="2055" name="Rectangle 7"/>
          <p:cNvSpPr>
            <a:spLocks noGrp="1" noChangeArrowheads="1"/>
          </p:cNvSpPr>
          <p:nvPr>
            <p:ph type="sldNum" sz="quarter" idx="5"/>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4" tIns="46055" rIns="92114" bIns="46055" numCol="1" anchor="b" anchorCtr="0" compatLnSpc="1">
            <a:prstTxWarp prst="textNoShape">
              <a:avLst/>
            </a:prstTxWarp>
          </a:bodyPr>
          <a:lstStyle>
            <a:lvl1pPr algn="r" defTabSz="920953">
              <a:defRPr sz="1200"/>
            </a:lvl1pPr>
          </a:lstStyle>
          <a:p>
            <a:pPr>
              <a:defRPr/>
            </a:pPr>
            <a:fld id="{00E0FD82-A239-471C-A2E0-FD523877BCA9}" type="slidenum">
              <a:rPr lang="zh-CN" altLang="en-US"/>
              <a:pPr>
                <a:defRPr/>
              </a:pPr>
              <a:t>‹#›</a:t>
            </a:fld>
            <a:endParaRPr lang="en-US" altLang="zh-TW" dirty="0"/>
          </a:p>
        </p:txBody>
      </p:sp>
    </p:spTree>
    <p:extLst>
      <p:ext uri="{BB962C8B-B14F-4D97-AF65-F5344CB8AC3E}">
        <p14:creationId xmlns:p14="http://schemas.microsoft.com/office/powerpoint/2010/main" val="9352351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p:spPr>
        <p:txBody>
          <a:bodyPr/>
          <a:lstStyle/>
          <a:p>
            <a:r>
              <a:rPr lang="en-US" altLang="zh-TW" b="0" dirty="0" smtClean="0">
                <a:solidFill>
                  <a:schemeClr val="tx1"/>
                </a:solidFill>
                <a:latin typeface="Times New Roman" panose="02020603050405020304" pitchFamily="18" charset="0"/>
                <a:cs typeface="Times New Roman" panose="02020603050405020304" pitchFamily="18" charset="0"/>
              </a:rPr>
              <a:t>Explanation:</a:t>
            </a:r>
          </a:p>
          <a:p>
            <a:pPr marL="228600" indent="-228600">
              <a:buAutoNum type="arabicPeriod"/>
            </a:pPr>
            <a:r>
              <a:rPr lang="en-US" altLang="zh-TW" sz="1200" b="0" kern="120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rPr>
              <a:t>This</a:t>
            </a:r>
            <a:r>
              <a:rPr lang="en-US" altLang="zh-TW" sz="1200" b="0" kern="1200" baseline="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rPr>
              <a:t> “example” is for the reference of  schools only. School should design the </a:t>
            </a:r>
            <a:r>
              <a:rPr lang="en-US" altLang="zh-TW" sz="1200" b="0" u="none" kern="1200" baseline="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rPr>
              <a:t>specific</a:t>
            </a:r>
            <a:r>
              <a:rPr lang="en-US" altLang="zh-TW" sz="1200" b="0" u="sng" kern="1200" baseline="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rPr>
              <a:t> </a:t>
            </a:r>
            <a:r>
              <a:rPr lang="en-US" altLang="zh-TW" sz="1200" b="0" kern="1200" baseline="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rPr>
              <a:t>teaching content of “The First Lesson of the New Academic Year”according to the age characteristics, physical and mental development regulation, existing experience of students studying in different grades as well as the school-based characteristics. </a:t>
            </a:r>
            <a:endParaRPr lang="en-US" altLang="zh-TW" sz="1200" b="0" kern="120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endParaRPr>
          </a:p>
          <a:p>
            <a:pPr marL="228600" indent="-228600">
              <a:buAutoNum type="arabicPeriod"/>
            </a:pPr>
            <a:r>
              <a:rPr lang="en-US" altLang="zh-TW" sz="1200" b="0" kern="1200" dirty="0" smtClean="0">
                <a:solidFill>
                  <a:schemeClr val="tx1"/>
                </a:solidFill>
                <a:effectLst/>
                <a:latin typeface="Times New Roman" panose="02020603050405020304" pitchFamily="18" charset="0"/>
                <a:ea typeface="新細明體" pitchFamily="18" charset="-120"/>
                <a:cs typeface="Times New Roman" panose="02020603050405020304" pitchFamily="18" charset="0"/>
              </a:rPr>
              <a:t>Target of this example: K2 students</a:t>
            </a:r>
            <a:endParaRPr lang="en-US" altLang="zh-TW" b="0" dirty="0" smtClean="0">
              <a:solidFill>
                <a:schemeClr val="tx1"/>
              </a:solidFill>
              <a:latin typeface="Times New Roman" panose="02020603050405020304" pitchFamily="18" charset="0"/>
              <a:cs typeface="Times New Roman" panose="02020603050405020304" pitchFamily="18" charset="0"/>
            </a:endParaRPr>
          </a:p>
          <a:p>
            <a:pPr marL="228600" indent="-228600">
              <a:buAutoNum type="arabicPeriod"/>
            </a:pPr>
            <a:r>
              <a:rPr lang="en-US" altLang="zh-TW" b="0" dirty="0" smtClean="0">
                <a:solidFill>
                  <a:schemeClr val="tx1"/>
                </a:solidFill>
                <a:latin typeface="Times New Roman" panose="02020603050405020304" pitchFamily="18" charset="0"/>
                <a:cs typeface="Times New Roman" panose="02020603050405020304" pitchFamily="18" charset="0"/>
              </a:rPr>
              <a:t>Selection</a:t>
            </a:r>
            <a:r>
              <a:rPr lang="en-US" altLang="zh-TW" b="0" baseline="0" dirty="0" smtClean="0">
                <a:solidFill>
                  <a:schemeClr val="tx1"/>
                </a:solidFill>
                <a:latin typeface="Times New Roman" panose="02020603050405020304" pitchFamily="18" charset="0"/>
                <a:cs typeface="Times New Roman" panose="02020603050405020304" pitchFamily="18" charset="0"/>
              </a:rPr>
              <a:t> of topics</a:t>
            </a:r>
            <a:r>
              <a:rPr lang="en-US" altLang="zh-TW" b="0" dirty="0" smtClean="0">
                <a:solidFill>
                  <a:schemeClr val="tx1"/>
                </a:solidFill>
                <a:latin typeface="Times New Roman" panose="02020603050405020304" pitchFamily="18" charset="0"/>
                <a:cs typeface="Times New Roman" panose="02020603050405020304" pitchFamily="18" charset="0"/>
              </a:rPr>
              <a:t>: With the theme of health and hygiene education related to epidemic prevention, the name of this lesson  is set as “The First Lesson of the New Academic</a:t>
            </a:r>
            <a:r>
              <a:rPr lang="en-US" altLang="zh-TW" b="0" baseline="0" dirty="0" smtClean="0">
                <a:solidFill>
                  <a:schemeClr val="tx1"/>
                </a:solidFill>
                <a:latin typeface="Times New Roman" panose="02020603050405020304" pitchFamily="18" charset="0"/>
                <a:cs typeface="Times New Roman" panose="02020603050405020304" pitchFamily="18" charset="0"/>
              </a:rPr>
              <a:t> Year </a:t>
            </a:r>
            <a:r>
              <a:rPr lang="en-US" altLang="zh-TW" b="0" dirty="0" smtClean="0">
                <a:solidFill>
                  <a:schemeClr val="tx1"/>
                </a:solidFill>
                <a:latin typeface="Times New Roman" panose="02020603050405020304" pitchFamily="18" charset="0"/>
                <a:cs typeface="Times New Roman" panose="02020603050405020304" pitchFamily="18" charset="0"/>
              </a:rPr>
              <a:t>-  Protecting health”.</a:t>
            </a:r>
            <a:endParaRPr lang="zh-TW" altLang="en-US" b="0" dirty="0" smtClean="0">
              <a:solidFill>
                <a:schemeClr val="tx1"/>
              </a:solidFill>
              <a:latin typeface="Times New Roman" panose="02020603050405020304" pitchFamily="18" charset="0"/>
              <a:cs typeface="Times New Roman" panose="02020603050405020304" pitchFamily="18" charset="0"/>
            </a:endParaRPr>
          </a:p>
        </p:txBody>
      </p:sp>
      <p:sp>
        <p:nvSpPr>
          <p:cNvPr id="35844" name="投影片編號版面配置區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ea typeface="標楷體" pitchFamily="65" charset="-120"/>
              </a:defRPr>
            </a:lvl1pPr>
            <a:lvl2pPr marL="742875" indent="-285720" eaLnBrk="0" hangingPunct="0">
              <a:spcBef>
                <a:spcPct val="30000"/>
              </a:spcBef>
              <a:defRPr kumimoji="1" sz="1200">
                <a:solidFill>
                  <a:schemeClr val="tx1"/>
                </a:solidFill>
                <a:latin typeface="Times New Roman" pitchFamily="18" charset="0"/>
                <a:ea typeface="標楷體" pitchFamily="65" charset="-120"/>
              </a:defRPr>
            </a:lvl2pPr>
            <a:lvl3pPr marL="1142884" indent="-228577" eaLnBrk="0" hangingPunct="0">
              <a:spcBef>
                <a:spcPct val="30000"/>
              </a:spcBef>
              <a:defRPr kumimoji="1" sz="1200">
                <a:solidFill>
                  <a:schemeClr val="tx1"/>
                </a:solidFill>
                <a:latin typeface="Times New Roman" pitchFamily="18" charset="0"/>
                <a:ea typeface="標楷體" pitchFamily="65" charset="-120"/>
              </a:defRPr>
            </a:lvl3pPr>
            <a:lvl4pPr marL="1600037" indent="-228577" eaLnBrk="0" hangingPunct="0">
              <a:spcBef>
                <a:spcPct val="30000"/>
              </a:spcBef>
              <a:defRPr kumimoji="1" sz="1200">
                <a:solidFill>
                  <a:schemeClr val="tx1"/>
                </a:solidFill>
                <a:latin typeface="Times New Roman" pitchFamily="18" charset="0"/>
                <a:ea typeface="標楷體" pitchFamily="65" charset="-120"/>
              </a:defRPr>
            </a:lvl4pPr>
            <a:lvl5pPr marL="2057191" indent="-228577" eaLnBrk="0" hangingPunct="0">
              <a:spcBef>
                <a:spcPct val="30000"/>
              </a:spcBef>
              <a:defRPr kumimoji="1" sz="1200">
                <a:solidFill>
                  <a:schemeClr val="tx1"/>
                </a:solidFill>
                <a:latin typeface="Times New Roman" pitchFamily="18" charset="0"/>
                <a:ea typeface="標楷體" pitchFamily="65" charset="-120"/>
              </a:defRPr>
            </a:lvl5pPr>
            <a:lvl6pPr marL="2514344" indent="-228577" eaLnBrk="0" fontAlgn="base" hangingPunct="0">
              <a:spcBef>
                <a:spcPct val="30000"/>
              </a:spcBef>
              <a:spcAft>
                <a:spcPct val="0"/>
              </a:spcAft>
              <a:defRPr kumimoji="1" sz="1200">
                <a:solidFill>
                  <a:schemeClr val="tx1"/>
                </a:solidFill>
                <a:latin typeface="Times New Roman" pitchFamily="18" charset="0"/>
                <a:ea typeface="標楷體" pitchFamily="65" charset="-120"/>
              </a:defRPr>
            </a:lvl6pPr>
            <a:lvl7pPr marL="2971497" indent="-228577" eaLnBrk="0" fontAlgn="base" hangingPunct="0">
              <a:spcBef>
                <a:spcPct val="30000"/>
              </a:spcBef>
              <a:spcAft>
                <a:spcPct val="0"/>
              </a:spcAft>
              <a:defRPr kumimoji="1" sz="1200">
                <a:solidFill>
                  <a:schemeClr val="tx1"/>
                </a:solidFill>
                <a:latin typeface="Times New Roman" pitchFamily="18" charset="0"/>
                <a:ea typeface="標楷體" pitchFamily="65" charset="-120"/>
              </a:defRPr>
            </a:lvl7pPr>
            <a:lvl8pPr marL="3428651" indent="-228577" eaLnBrk="0" fontAlgn="base" hangingPunct="0">
              <a:spcBef>
                <a:spcPct val="30000"/>
              </a:spcBef>
              <a:spcAft>
                <a:spcPct val="0"/>
              </a:spcAft>
              <a:defRPr kumimoji="1" sz="1200">
                <a:solidFill>
                  <a:schemeClr val="tx1"/>
                </a:solidFill>
                <a:latin typeface="Times New Roman" pitchFamily="18" charset="0"/>
                <a:ea typeface="標楷體" pitchFamily="65" charset="-120"/>
              </a:defRPr>
            </a:lvl8pPr>
            <a:lvl9pPr marL="3885804" indent="-228577" eaLnBrk="0" fontAlgn="base" hangingPunct="0">
              <a:spcBef>
                <a:spcPct val="30000"/>
              </a:spcBef>
              <a:spcAft>
                <a:spcPct val="0"/>
              </a:spcAft>
              <a:defRPr kumimoji="1" sz="1200">
                <a:solidFill>
                  <a:schemeClr val="tx1"/>
                </a:solidFill>
                <a:latin typeface="Times New Roman" pitchFamily="18" charset="0"/>
                <a:ea typeface="標楷體" pitchFamily="65" charset="-120"/>
              </a:defRPr>
            </a:lvl9pPr>
          </a:lstStyle>
          <a:p>
            <a:pPr eaLnBrk="1" hangingPunct="1">
              <a:spcBef>
                <a:spcPct val="0"/>
              </a:spcBef>
            </a:pPr>
            <a:fld id="{D0EA8D29-DBBE-4C71-A060-E25D6758CF3E}" type="slidenum">
              <a:rPr lang="en-US" altLang="zh-TW" smtClean="0"/>
              <a:pPr eaLnBrk="1" hangingPunct="1">
                <a:spcBef>
                  <a:spcPct val="0"/>
                </a:spcBef>
              </a:pPr>
              <a:t>1</a:t>
            </a:fld>
            <a:endParaRPr lang="en-US" altLang="zh-TW" dirty="0" smtClean="0"/>
          </a:p>
        </p:txBody>
      </p:sp>
    </p:spTree>
    <p:extLst>
      <p:ext uri="{BB962C8B-B14F-4D97-AF65-F5344CB8AC3E}">
        <p14:creationId xmlns:p14="http://schemas.microsoft.com/office/powerpoint/2010/main" val="342950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t>Basic</a:t>
            </a:r>
            <a:r>
              <a:rPr lang="en-US" altLang="zh-TW" b="0" baseline="0" dirty="0" smtClean="0"/>
              <a:t> procedures:</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(1) The teacher acts as </a:t>
            </a:r>
            <a:r>
              <a:rPr lang="en-US" altLang="zh-TW" sz="1200" b="0" kern="1200" baseline="0" dirty="0" smtClean="0">
                <a:solidFill>
                  <a:schemeClr val="tx1"/>
                </a:solidFill>
                <a:latin typeface="+mn-ea"/>
                <a:ea typeface="新細明體" pitchFamily="18" charset="-120"/>
                <a:cs typeface="+mn-cs"/>
              </a:rPr>
              <a:t>Green  Leaf Hero </a:t>
            </a:r>
            <a:r>
              <a:rPr lang="en-US" altLang="zh-TW" b="0" baseline="0" dirty="0" smtClean="0"/>
              <a:t>and says, “Now, let me continue to teach everyone how to prevent the coronavirus monster in the daily life. ”</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(2) The teacher plays the video.</a:t>
            </a:r>
            <a:endParaRPr lang="en-US" altLang="zh-TW" b="0" dirty="0" smtClean="0"/>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10</a:t>
            </a:fld>
            <a:endParaRPr lang="en-US" altLang="zh-TW" dirty="0"/>
          </a:p>
        </p:txBody>
      </p:sp>
    </p:spTree>
    <p:extLst>
      <p:ext uri="{BB962C8B-B14F-4D97-AF65-F5344CB8AC3E}">
        <p14:creationId xmlns:p14="http://schemas.microsoft.com/office/powerpoint/2010/main" val="285849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t>Basic procedures: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(1) The teacher asks students what prevention methods they have learnt with the help of pictures. </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      (2) Teacher makes</a:t>
            </a:r>
            <a:r>
              <a:rPr lang="en-US" altLang="zh-TW" b="0" baseline="0" dirty="0" smtClean="0"/>
              <a:t> conclusion on the prevention methods. </a:t>
            </a:r>
            <a:endParaRPr lang="en-US" altLang="zh-TW"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t>2. </a:t>
            </a:r>
            <a:r>
              <a:rPr lang="en-US" altLang="zh-TW" sz="1200" b="0" kern="1200" dirty="0" smtClean="0">
                <a:solidFill>
                  <a:schemeClr val="tx1"/>
                </a:solidFill>
                <a:latin typeface="Arial" charset="0"/>
                <a:ea typeface="標楷體" panose="03000509000000000000" pitchFamily="65" charset="-120"/>
                <a:cs typeface="+mn-cs"/>
              </a:rPr>
              <a:t>The</a:t>
            </a:r>
            <a:r>
              <a:rPr lang="en-US" altLang="zh-TW" sz="1200" b="0" kern="1200" baseline="0" dirty="0" smtClean="0">
                <a:solidFill>
                  <a:schemeClr val="tx1"/>
                </a:solidFill>
                <a:latin typeface="Arial" charset="0"/>
                <a:ea typeface="標楷體" panose="03000509000000000000" pitchFamily="65" charset="-120"/>
                <a:cs typeface="+mn-cs"/>
              </a:rPr>
              <a:t> t</a:t>
            </a:r>
            <a:r>
              <a:rPr lang="en-US" altLang="zh-TW" b="0" dirty="0" smtClean="0"/>
              <a:t>eachers can design suitable rhythms, children's songs (for example: hand washing songs) or games according to different prevention methods to deepen children's learning experience.</a:t>
            </a:r>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11</a:t>
            </a:fld>
            <a:endParaRPr lang="en-US" altLang="zh-TW" dirty="0"/>
          </a:p>
        </p:txBody>
      </p:sp>
    </p:spTree>
    <p:extLst>
      <p:ext uri="{BB962C8B-B14F-4D97-AF65-F5344CB8AC3E}">
        <p14:creationId xmlns:p14="http://schemas.microsoft.com/office/powerpoint/2010/main" val="424079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latin typeface="+mn-ea"/>
                <a:ea typeface="+mn-ea"/>
              </a:rPr>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latin typeface="+mn-ea"/>
                <a:ea typeface="+mn-ea"/>
              </a:rPr>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latin typeface="+mn-ea"/>
                <a:ea typeface="+mn-ea"/>
              </a:rPr>
              <a:t>      (1) The teacher acts as </a:t>
            </a:r>
            <a:r>
              <a:rPr lang="en-US" altLang="zh-TW" sz="1200" b="0" kern="1200" baseline="0" dirty="0" smtClean="0">
                <a:solidFill>
                  <a:schemeClr val="tx1"/>
                </a:solidFill>
                <a:latin typeface="+mn-ea"/>
                <a:ea typeface="新細明體" pitchFamily="18" charset="-120"/>
                <a:cs typeface="+mn-cs"/>
              </a:rPr>
              <a:t>the Green  Leaf Hero</a:t>
            </a:r>
            <a:r>
              <a:rPr lang="en-US" altLang="zh-TW" b="0" baseline="0" dirty="0" smtClean="0">
                <a:latin typeface="+mn-ea"/>
                <a:ea typeface="+mn-ea"/>
              </a:rPr>
              <a:t> and says, “Kids, as long as we take precautions in our daily life, the coronavirus monster cannot  make us sick.”</a:t>
            </a:r>
            <a:endParaRPr lang="zh-TW" altLang="en-US" b="0" dirty="0">
              <a:latin typeface="+mn-ea"/>
              <a:ea typeface="+mn-ea"/>
            </a:endParaRPr>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12</a:t>
            </a:fld>
            <a:endParaRPr lang="en-US" altLang="zh-TW" dirty="0"/>
          </a:p>
        </p:txBody>
      </p:sp>
    </p:spTree>
    <p:extLst>
      <p:ext uri="{BB962C8B-B14F-4D97-AF65-F5344CB8AC3E}">
        <p14:creationId xmlns:p14="http://schemas.microsoft.com/office/powerpoint/2010/main" val="1587581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latin typeface="+mn-ea"/>
                <a:ea typeface="+mn-ea"/>
              </a:rPr>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latin typeface="+mn-ea"/>
                <a:ea typeface="+mn-ea"/>
              </a:rPr>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latin typeface="+mn-ea"/>
                <a:ea typeface="+mn-ea"/>
              </a:rPr>
              <a:t>      (1) The teacher acts as the</a:t>
            </a:r>
            <a:r>
              <a:rPr lang="en-US" altLang="zh-TW" sz="1200" b="0" kern="1200" baseline="0" dirty="0" smtClean="0">
                <a:solidFill>
                  <a:schemeClr val="tx1"/>
                </a:solidFill>
                <a:latin typeface="+mn-ea"/>
                <a:ea typeface="新細明體" pitchFamily="18" charset="-120"/>
                <a:cs typeface="+mn-cs"/>
              </a:rPr>
              <a:t> Green  Leaf Hero </a:t>
            </a:r>
            <a:r>
              <a:rPr lang="en-US" altLang="zh-TW" b="0" baseline="0" dirty="0" smtClean="0">
                <a:latin typeface="+mn-ea"/>
                <a:ea typeface="+mn-ea"/>
              </a:rPr>
              <a:t>and says, “Finally, let’s recall our experience in the past few months and express our gratitude towards  those who have been working hard to protect our health!”</a:t>
            </a:r>
            <a:endParaRPr lang="zh-TW" altLang="en-US" b="0" dirty="0">
              <a:latin typeface="+mn-ea"/>
              <a:ea typeface="+mn-ea"/>
            </a:endParaRPr>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13</a:t>
            </a:fld>
            <a:endParaRPr lang="en-US" altLang="zh-TW" dirty="0"/>
          </a:p>
        </p:txBody>
      </p:sp>
    </p:spTree>
    <p:extLst>
      <p:ext uri="{BB962C8B-B14F-4D97-AF65-F5344CB8AC3E}">
        <p14:creationId xmlns:p14="http://schemas.microsoft.com/office/powerpoint/2010/main" val="2861971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(1) The teacher acts as the </a:t>
            </a:r>
            <a:r>
              <a:rPr lang="en-US" altLang="zh-TW" b="0" baseline="0" dirty="0" smtClean="0">
                <a:solidFill>
                  <a:srgbClr val="FF0000"/>
                </a:solidFill>
              </a:rPr>
              <a:t>Green </a:t>
            </a:r>
            <a:r>
              <a:rPr lang="en-US" altLang="zh-TW" b="0" baseline="0" dirty="0" smtClean="0"/>
              <a:t>Leaf Hero and makes conclusion. </a:t>
            </a:r>
            <a:endParaRPr lang="zh-TW" altLang="en-US" sz="1200" b="0" kern="1200" dirty="0" smtClean="0">
              <a:solidFill>
                <a:schemeClr val="tx1"/>
              </a:solidFill>
              <a:latin typeface="Arial" charset="0"/>
              <a:ea typeface="標楷體" panose="03000509000000000000" pitchFamily="65" charset="-120"/>
              <a:cs typeface="+mn-cs"/>
            </a:endParaRPr>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14</a:t>
            </a:fld>
            <a:endParaRPr lang="en-US" altLang="zh-TW" dirty="0"/>
          </a:p>
        </p:txBody>
      </p:sp>
    </p:spTree>
    <p:extLst>
      <p:ext uri="{BB962C8B-B14F-4D97-AF65-F5344CB8AC3E}">
        <p14:creationId xmlns:p14="http://schemas.microsoft.com/office/powerpoint/2010/main" val="301493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(1) The teacher acts as </a:t>
            </a:r>
            <a:r>
              <a:rPr lang="en-US" altLang="zh-TW" b="0" baseline="0" dirty="0" smtClean="0">
                <a:solidFill>
                  <a:srgbClr val="FF0000"/>
                </a:solidFill>
              </a:rPr>
              <a:t>Green </a:t>
            </a:r>
            <a:r>
              <a:rPr lang="en-US" altLang="zh-TW" b="0" baseline="0" dirty="0" smtClean="0"/>
              <a:t>Leaf Hero and makes conclusion. </a:t>
            </a:r>
            <a:endParaRPr lang="zh-TW" altLang="en-US" sz="1200" b="0" kern="1200" dirty="0" smtClean="0">
              <a:solidFill>
                <a:schemeClr val="tx1"/>
              </a:solidFill>
              <a:latin typeface="Arial" charset="0"/>
              <a:ea typeface="標楷體" panose="03000509000000000000" pitchFamily="65" charset="-120"/>
              <a:cs typeface="+mn-cs"/>
            </a:endParaRPr>
          </a:p>
          <a:p>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a:t>
            </a:r>
            <a:endParaRPr lang="zh-TW" altLang="en-US" sz="1200" b="0" kern="1200" dirty="0" smtClean="0">
              <a:solidFill>
                <a:schemeClr val="tx1"/>
              </a:solidFill>
              <a:latin typeface="Arial" charset="0"/>
              <a:ea typeface="標楷體" panose="03000509000000000000" pitchFamily="65" charset="-120"/>
              <a:cs typeface="+mn-cs"/>
            </a:endParaRPr>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15</a:t>
            </a:fld>
            <a:endParaRPr lang="en-US" altLang="zh-TW" dirty="0"/>
          </a:p>
        </p:txBody>
      </p:sp>
    </p:spTree>
    <p:extLst>
      <p:ext uri="{BB962C8B-B14F-4D97-AF65-F5344CB8AC3E}">
        <p14:creationId xmlns:p14="http://schemas.microsoft.com/office/powerpoint/2010/main" val="202158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solidFill>
                  <a:schemeClr val="tx1"/>
                </a:solidFill>
                <a:latin typeface="+mn-ea"/>
                <a:ea typeface="+mn-ea"/>
              </a:rPr>
              <a:t>Explanation:</a:t>
            </a:r>
          </a:p>
          <a:p>
            <a:pPr marL="228600" indent="-228600">
              <a:buAutoNum type="arabicPeriod"/>
            </a:pPr>
            <a:r>
              <a:rPr lang="en-US" altLang="zh-TW" b="0" dirty="0" smtClean="0">
                <a:solidFill>
                  <a:schemeClr val="tx1"/>
                </a:solidFill>
                <a:latin typeface="+mn-ea"/>
                <a:ea typeface="+mn-ea"/>
              </a:rPr>
              <a:t>The</a:t>
            </a:r>
            <a:r>
              <a:rPr lang="en-US" altLang="zh-TW" b="0" baseline="0" dirty="0" smtClean="0">
                <a:solidFill>
                  <a:schemeClr val="tx1"/>
                </a:solidFill>
                <a:latin typeface="+mn-ea"/>
                <a:ea typeface="+mn-ea"/>
              </a:rPr>
              <a:t> 3 videos about the “Green  Leaf Hero” presented  on the special DSEJ webpage </a:t>
            </a:r>
            <a:r>
              <a:rPr lang="zh-TW" altLang="en-US" b="0" baseline="0" dirty="0" smtClean="0">
                <a:solidFill>
                  <a:schemeClr val="tx1"/>
                </a:solidFill>
                <a:latin typeface="+mn-ea"/>
                <a:ea typeface="+mn-ea"/>
              </a:rPr>
              <a:t>（</a:t>
            </a:r>
            <a:r>
              <a:rPr lang="en-US" altLang="zh-TW" b="0" baseline="0" dirty="0" smtClean="0">
                <a:solidFill>
                  <a:schemeClr val="tx1"/>
                </a:solidFill>
                <a:latin typeface="+mn-ea"/>
                <a:ea typeface="+mn-ea"/>
              </a:rPr>
              <a:t>https://portal.dsej.gov.mo/webdsejspace/site/studyarrange/index.jsp?con=video</a:t>
            </a:r>
            <a:r>
              <a:rPr lang="zh-TW" altLang="en-US" b="0" baseline="0" dirty="0" smtClean="0">
                <a:solidFill>
                  <a:schemeClr val="tx1"/>
                </a:solidFill>
                <a:latin typeface="+mn-ea"/>
                <a:ea typeface="+mn-ea"/>
              </a:rPr>
              <a:t>）</a:t>
            </a:r>
            <a:r>
              <a:rPr lang="en-US" altLang="zh-TW" b="0" baseline="0" dirty="0" smtClean="0">
                <a:solidFill>
                  <a:schemeClr val="tx1"/>
                </a:solidFill>
                <a:latin typeface="+mn-ea"/>
                <a:ea typeface="+mn-ea"/>
              </a:rPr>
              <a:t>are the core of this “example”. Therefore, the design has taken </a:t>
            </a:r>
            <a:r>
              <a:rPr lang="en-US" altLang="zh-TW" sz="1200" b="0" kern="1200" baseline="0" dirty="0" smtClean="0">
                <a:solidFill>
                  <a:schemeClr val="tx1"/>
                </a:solidFill>
                <a:latin typeface="+mn-ea"/>
                <a:ea typeface="新細明體" pitchFamily="18" charset="-120"/>
                <a:cs typeface="+mn-cs"/>
              </a:rPr>
              <a:t>Green  Leaf Hero </a:t>
            </a:r>
            <a:r>
              <a:rPr lang="en-US" altLang="zh-TW" b="0" baseline="0" dirty="0" smtClean="0">
                <a:solidFill>
                  <a:schemeClr val="tx1"/>
                </a:solidFill>
                <a:latin typeface="+mn-ea"/>
                <a:ea typeface="+mn-ea"/>
              </a:rPr>
              <a:t>as the leading role, and the teacher will guide students to learn the content of this lesson by role playing. </a:t>
            </a:r>
          </a:p>
          <a:p>
            <a:pPr marL="0" indent="0">
              <a:buNone/>
            </a:pPr>
            <a:r>
              <a:rPr lang="en-US" altLang="zh-TW" b="0" dirty="0" smtClean="0">
                <a:solidFill>
                  <a:schemeClr val="tx1"/>
                </a:solidFill>
                <a:latin typeface="+mn-ea"/>
                <a:ea typeface="+mn-ea"/>
              </a:rPr>
              <a:t>2.   </a:t>
            </a:r>
            <a:r>
              <a:rPr lang="en-US" altLang="zh-TW" b="0" strike="noStrike" baseline="0" dirty="0" smtClean="0">
                <a:solidFill>
                  <a:schemeClr val="tx1"/>
                </a:solidFill>
                <a:latin typeface="+mn-ea"/>
                <a:ea typeface="+mn-ea"/>
              </a:rPr>
              <a:t>Reference: </a:t>
            </a:r>
            <a:r>
              <a:rPr lang="en-US" altLang="zh-TW" b="0" dirty="0" smtClean="0">
                <a:solidFill>
                  <a:schemeClr val="tx1"/>
                </a:solidFill>
                <a:latin typeface="+mn-ea"/>
                <a:ea typeface="+mn-ea"/>
              </a:rPr>
              <a:t> Corresponding</a:t>
            </a:r>
            <a:r>
              <a:rPr lang="en-US" altLang="zh-TW" b="0" baseline="0" dirty="0" smtClean="0">
                <a:solidFill>
                  <a:schemeClr val="tx1"/>
                </a:solidFill>
                <a:latin typeface="+mn-ea"/>
                <a:ea typeface="+mn-ea"/>
              </a:rPr>
              <a:t> to  “The Requirements of Basic Academic Attainments”:</a:t>
            </a:r>
            <a:endParaRPr lang="en-US" altLang="zh-TW" b="0" dirty="0" smtClean="0">
              <a:solidFill>
                <a:schemeClr val="tx1"/>
              </a:solidFill>
              <a:latin typeface="+mn-ea"/>
              <a:ea typeface="+mn-ea"/>
            </a:endParaRPr>
          </a:p>
          <a:p>
            <a:pPr marL="0" indent="0">
              <a:buFont typeface="Wingdings" panose="05000000000000000000" pitchFamily="2" charset="2"/>
              <a:buNone/>
            </a:pPr>
            <a:r>
              <a:rPr lang="en-US" altLang="zh-TW" sz="1200" b="0" kern="1200" dirty="0" smtClean="0">
                <a:solidFill>
                  <a:schemeClr val="tx1"/>
                </a:solidFill>
                <a:effectLst/>
                <a:latin typeface="+mn-ea"/>
                <a:ea typeface="+mn-ea"/>
                <a:cs typeface="+mn-cs"/>
              </a:rPr>
              <a:t>      A-2-1 </a:t>
            </a:r>
            <a:r>
              <a:rPr lang="en-US" altLang="zh-TW" sz="1200" b="0" kern="1200" dirty="0" smtClean="0">
                <a:solidFill>
                  <a:schemeClr val="tx1"/>
                </a:solidFill>
                <a:effectLst/>
                <a:latin typeface="Arial" charset="0"/>
                <a:ea typeface="新細明體" pitchFamily="18" charset="-120"/>
                <a:cs typeface="+mn-cs"/>
              </a:rPr>
              <a:t>Have the habit of maintaining personal hygiene and the awareness of maintaining environmental hygiene.</a:t>
            </a:r>
            <a:endParaRPr lang="en-US" altLang="zh-TW" sz="1200" b="0" kern="1200" dirty="0" smtClean="0">
              <a:solidFill>
                <a:schemeClr val="tx1"/>
              </a:solidFill>
              <a:effectLst/>
              <a:latin typeface="+mn-ea"/>
              <a:ea typeface="+mn-ea"/>
              <a:cs typeface="+mn-cs"/>
            </a:endParaRPr>
          </a:p>
          <a:p>
            <a:pPr marL="0" indent="0">
              <a:buFont typeface="Wingdings" panose="05000000000000000000" pitchFamily="2" charset="2"/>
              <a:buNone/>
            </a:pPr>
            <a:r>
              <a:rPr lang="en-US" altLang="zh-TW" sz="1200" b="0" kern="1200" dirty="0" smtClean="0">
                <a:solidFill>
                  <a:schemeClr val="tx1"/>
                </a:solidFill>
                <a:effectLst/>
                <a:latin typeface="+mn-ea"/>
                <a:ea typeface="+mn-ea"/>
                <a:cs typeface="+mn-cs"/>
              </a:rPr>
              <a:t>      A-2-10 </a:t>
            </a:r>
            <a:r>
              <a:rPr lang="en-US" altLang="zh-TW" sz="1200" b="0" kern="1200" dirty="0" smtClean="0">
                <a:solidFill>
                  <a:schemeClr val="tx1"/>
                </a:solidFill>
                <a:effectLst/>
                <a:latin typeface="Arial" charset="0"/>
                <a:ea typeface="新細明體" pitchFamily="18" charset="-120"/>
                <a:cs typeface="+mn-cs"/>
              </a:rPr>
              <a:t>Know how to prevent common infectious diseases, be willing to accept physical examination, preventive vaccination and treatment of disease.</a:t>
            </a:r>
            <a:endParaRPr lang="en-US" altLang="zh-TW" sz="1200" b="0" kern="1200" dirty="0" smtClean="0">
              <a:solidFill>
                <a:schemeClr val="tx1"/>
              </a:solidFill>
              <a:effectLst/>
              <a:latin typeface="+mn-ea"/>
              <a:ea typeface="+mn-ea"/>
              <a:cs typeface="+mn-cs"/>
            </a:endParaRPr>
          </a:p>
          <a:p>
            <a:pPr marL="0" indent="0">
              <a:buNone/>
            </a:pPr>
            <a:r>
              <a:rPr lang="en-US" altLang="zh-TW" b="0" baseline="0" dirty="0" smtClean="0">
                <a:solidFill>
                  <a:schemeClr val="tx1"/>
                </a:solidFill>
                <a:latin typeface="+mn-ea"/>
                <a:ea typeface="+mn-ea"/>
              </a:rPr>
              <a:t>3.   Basic procedures:</a:t>
            </a:r>
          </a:p>
          <a:p>
            <a:pPr marL="0" indent="0">
              <a:buNone/>
            </a:pPr>
            <a:r>
              <a:rPr lang="en-US" altLang="zh-TW" b="0" baseline="0" dirty="0" smtClean="0">
                <a:solidFill>
                  <a:schemeClr val="tx1"/>
                </a:solidFill>
                <a:latin typeface="+mn-ea"/>
                <a:ea typeface="+mn-ea"/>
              </a:rPr>
              <a:t>      (1) The teacher acts as the </a:t>
            </a:r>
            <a:r>
              <a:rPr lang="en-US" altLang="zh-TW" sz="1200" b="0" kern="1200" baseline="0" dirty="0" smtClean="0">
                <a:solidFill>
                  <a:schemeClr val="tx1"/>
                </a:solidFill>
                <a:latin typeface="+mn-ea"/>
                <a:ea typeface="新細明體" pitchFamily="18" charset="-120"/>
                <a:cs typeface="+mn-cs"/>
              </a:rPr>
              <a:t>Green  Leaf Hero</a:t>
            </a:r>
            <a:r>
              <a:rPr lang="en-US" altLang="zh-TW" b="0" baseline="0" dirty="0" smtClean="0">
                <a:solidFill>
                  <a:schemeClr val="tx1"/>
                </a:solidFill>
                <a:latin typeface="+mn-ea"/>
                <a:ea typeface="+mn-ea"/>
              </a:rPr>
              <a:t> and says, “Hello kids, How are your? Do you know me?”</a:t>
            </a:r>
            <a:endParaRPr lang="en-US" altLang="zh-TW" b="0" dirty="0" smtClean="0">
              <a:solidFill>
                <a:schemeClr val="tx1"/>
              </a:solidFill>
              <a:latin typeface="+mn-ea"/>
              <a:ea typeface="+mn-ea"/>
            </a:endParaRPr>
          </a:p>
          <a:p>
            <a:pPr marL="0" indent="0">
              <a:buNone/>
            </a:pPr>
            <a:r>
              <a:rPr lang="en-US" altLang="zh-TW" b="0" dirty="0" smtClean="0">
                <a:solidFill>
                  <a:schemeClr val="tx1"/>
                </a:solidFill>
                <a:latin typeface="+mn-ea"/>
                <a:ea typeface="+mn-ea"/>
              </a:rPr>
              <a:t>      (2)Students</a:t>
            </a:r>
            <a:r>
              <a:rPr lang="en-US" altLang="zh-TW" b="0" baseline="0" dirty="0" smtClean="0">
                <a:solidFill>
                  <a:schemeClr val="tx1"/>
                </a:solidFill>
                <a:latin typeface="+mn-ea"/>
                <a:ea typeface="+mn-ea"/>
              </a:rPr>
              <a:t> answer: </a:t>
            </a:r>
            <a:r>
              <a:rPr lang="en-US" altLang="zh-TW" b="0" dirty="0" smtClean="0">
                <a:solidFill>
                  <a:schemeClr val="tx1"/>
                </a:solidFill>
                <a:latin typeface="+mn-ea"/>
                <a:ea typeface="+mn-ea"/>
              </a:rPr>
              <a:t>…</a:t>
            </a:r>
          </a:p>
          <a:p>
            <a:r>
              <a:rPr lang="en-US" altLang="zh-TW" b="0" dirty="0" smtClean="0">
                <a:solidFill>
                  <a:schemeClr val="tx1"/>
                </a:solidFill>
                <a:latin typeface="+mn-ea"/>
                <a:ea typeface="+mn-ea"/>
              </a:rPr>
              <a:t>      (3) The teacher</a:t>
            </a:r>
            <a:r>
              <a:rPr lang="en-US" altLang="zh-TW" b="0" baseline="0" dirty="0" smtClean="0">
                <a:solidFill>
                  <a:schemeClr val="tx1"/>
                </a:solidFill>
                <a:latin typeface="+mn-ea"/>
                <a:ea typeface="+mn-ea"/>
              </a:rPr>
              <a:t> acts as the </a:t>
            </a:r>
            <a:r>
              <a:rPr lang="en-US" altLang="zh-TW" sz="1200" b="0" kern="1200" baseline="0" dirty="0" smtClean="0">
                <a:solidFill>
                  <a:schemeClr val="tx1"/>
                </a:solidFill>
                <a:latin typeface="+mn-ea"/>
                <a:ea typeface="新細明體" pitchFamily="18" charset="-120"/>
                <a:cs typeface="+mn-cs"/>
              </a:rPr>
              <a:t>Green  Leaf Hero </a:t>
            </a:r>
            <a:r>
              <a:rPr lang="en-US" altLang="zh-TW" b="0" baseline="0" dirty="0" smtClean="0">
                <a:solidFill>
                  <a:schemeClr val="tx1"/>
                </a:solidFill>
                <a:latin typeface="+mn-ea"/>
                <a:ea typeface="+mn-ea"/>
              </a:rPr>
              <a:t>and says, “Ha Ha, I am  </a:t>
            </a:r>
            <a:r>
              <a:rPr lang="en-US" altLang="zh-TW" sz="1200" b="0" kern="1200" baseline="0" dirty="0" smtClean="0">
                <a:solidFill>
                  <a:schemeClr val="tx1"/>
                </a:solidFill>
                <a:latin typeface="+mn-ea"/>
                <a:ea typeface="新細明體" pitchFamily="18" charset="-120"/>
                <a:cs typeface="+mn-cs"/>
              </a:rPr>
              <a:t>Green  Leaf Hero </a:t>
            </a:r>
            <a:r>
              <a:rPr lang="en-US" altLang="zh-TW" b="0" baseline="0" dirty="0" smtClean="0">
                <a:solidFill>
                  <a:schemeClr val="tx1"/>
                </a:solidFill>
                <a:latin typeface="+mn-ea"/>
                <a:ea typeface="+mn-ea"/>
              </a:rPr>
              <a:t>. Today, I would like to protect health together with everyone. I would like to learn happily together with teachers and classmates.”</a:t>
            </a:r>
            <a:endParaRPr lang="zh-TW" altLang="en-US" sz="1200" b="0" kern="1200" dirty="0" smtClean="0">
              <a:solidFill>
                <a:schemeClr val="tx1"/>
              </a:solidFill>
              <a:latin typeface="+mn-ea"/>
              <a:ea typeface="+mn-ea"/>
              <a:cs typeface="+mn-cs"/>
            </a:endParaRPr>
          </a:p>
          <a:p>
            <a:pPr marL="0" indent="0">
              <a:buFont typeface="Wingdings" panose="05000000000000000000" pitchFamily="2" charset="2"/>
              <a:buNone/>
            </a:pPr>
            <a:endParaRPr lang="zh-TW" altLang="en-US" b="0" dirty="0" smtClean="0">
              <a:latin typeface="+mn-ea"/>
              <a:ea typeface="+mn-ea"/>
            </a:endParaRPr>
          </a:p>
          <a:p>
            <a:endParaRPr lang="zh-TW" altLang="en-US" b="0" dirty="0">
              <a:latin typeface="+mn-ea"/>
              <a:ea typeface="+mn-ea"/>
            </a:endParaRPr>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2</a:t>
            </a:fld>
            <a:endParaRPr lang="en-US" altLang="zh-TW" dirty="0"/>
          </a:p>
        </p:txBody>
      </p:sp>
    </p:spTree>
    <p:extLst>
      <p:ext uri="{BB962C8B-B14F-4D97-AF65-F5344CB8AC3E}">
        <p14:creationId xmlns:p14="http://schemas.microsoft.com/office/powerpoint/2010/main" val="429418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latin typeface="+mn-ea"/>
                <a:ea typeface="+mn-ea"/>
              </a:rPr>
              <a:t>Explanation:</a:t>
            </a:r>
          </a:p>
          <a:p>
            <a:pPr marL="228600" indent="-228600">
              <a:buAutoNum type="arabicPeriod"/>
            </a:pPr>
            <a:r>
              <a:rPr lang="en-US" altLang="zh-TW" b="0" dirty="0" smtClean="0">
                <a:latin typeface="+mn-ea"/>
                <a:ea typeface="+mn-ea"/>
              </a:rPr>
              <a:t>Arouse students</a:t>
            </a:r>
            <a:r>
              <a:rPr lang="en-US" altLang="zh-TW" b="0" baseline="0" dirty="0" smtClean="0">
                <a:latin typeface="+mn-ea"/>
                <a:ea typeface="+mn-ea"/>
              </a:rPr>
              <a:t>’ learning motivation by means of their existing experience in epidemic prevention (e.g. wearing masks)</a:t>
            </a:r>
            <a:endParaRPr lang="en-US" altLang="zh-TW" b="0" dirty="0" smtClean="0">
              <a:latin typeface="+mn-ea"/>
              <a:ea typeface="+mn-ea"/>
            </a:endParaRPr>
          </a:p>
          <a:p>
            <a:pPr marL="0" indent="0">
              <a:buNone/>
            </a:pPr>
            <a:r>
              <a:rPr lang="en-US" altLang="zh-TW" b="0" baseline="0" dirty="0" smtClean="0">
                <a:latin typeface="+mn-ea"/>
                <a:ea typeface="+mn-ea"/>
              </a:rPr>
              <a:t>2.   Basic procedures:</a:t>
            </a:r>
          </a:p>
          <a:p>
            <a:pPr marL="0" indent="0">
              <a:buNone/>
            </a:pPr>
            <a:r>
              <a:rPr lang="en-US" altLang="zh-TW" b="0" baseline="0" dirty="0" smtClean="0">
                <a:latin typeface="+mn-ea"/>
                <a:ea typeface="+mn-ea"/>
              </a:rPr>
              <a:t>      (1) Teacher acts as the </a:t>
            </a:r>
            <a:r>
              <a:rPr lang="en-US" altLang="zh-TW" sz="1200" b="0" kern="1200" baseline="0" dirty="0" smtClean="0">
                <a:solidFill>
                  <a:schemeClr val="tx1"/>
                </a:solidFill>
                <a:latin typeface="+mn-ea"/>
                <a:ea typeface="新細明體" pitchFamily="18" charset="-120"/>
                <a:cs typeface="+mn-cs"/>
              </a:rPr>
              <a:t>Green  Leaf Hero</a:t>
            </a:r>
            <a:r>
              <a:rPr lang="en-US" altLang="zh-TW" b="0" baseline="0" dirty="0" smtClean="0">
                <a:latin typeface="+mn-ea"/>
                <a:ea typeface="+mn-ea"/>
              </a:rPr>
              <a:t> and asks, “Kids, can you tell me what is the name of this that I am wearing on my face? (Teacher points at the mask on his/her face) Why do we need to wear this before we go to work or go to school?”</a:t>
            </a:r>
            <a:endParaRPr lang="en-US" altLang="zh-TW" b="0" dirty="0" smtClean="0">
              <a:latin typeface="+mn-ea"/>
              <a:ea typeface="+mn-ea"/>
            </a:endParaRPr>
          </a:p>
          <a:p>
            <a:pPr marL="0" indent="0">
              <a:buNone/>
            </a:pPr>
            <a:r>
              <a:rPr lang="en-US" altLang="zh-TW" b="0" dirty="0" smtClean="0">
                <a:latin typeface="+mn-ea"/>
                <a:ea typeface="+mn-ea"/>
              </a:rPr>
              <a:t>      (2) Students answer:…</a:t>
            </a:r>
          </a:p>
          <a:p>
            <a:pPr marL="0" indent="0">
              <a:buNone/>
            </a:pPr>
            <a:r>
              <a:rPr lang="en-US" altLang="zh-TW" b="0" dirty="0" smtClean="0">
                <a:latin typeface="+mn-ea"/>
                <a:ea typeface="+mn-ea"/>
              </a:rPr>
              <a:t>      (3) Teacher</a:t>
            </a:r>
            <a:r>
              <a:rPr lang="en-US" altLang="zh-TW" b="0" baseline="0" dirty="0" smtClean="0">
                <a:latin typeface="+mn-ea"/>
                <a:ea typeface="+mn-ea"/>
              </a:rPr>
              <a:t> makes conclusion based on students’ answers.</a:t>
            </a:r>
            <a:endParaRPr lang="zh-TW" altLang="en-US" b="0" dirty="0" smtClean="0">
              <a:latin typeface="+mn-ea"/>
              <a:ea typeface="+mn-ea"/>
            </a:endParaRPr>
          </a:p>
          <a:p>
            <a:pPr marL="228600" indent="-228600">
              <a:buAutoNum type="arabicPeriod"/>
            </a:pPr>
            <a:endParaRPr lang="en-US" altLang="zh-TW" dirty="0" smtClean="0"/>
          </a:p>
          <a:p>
            <a:pPr marL="228600" indent="-228600">
              <a:buAutoNum type="arabicPeriod"/>
            </a:pPr>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3</a:t>
            </a:fld>
            <a:endParaRPr lang="en-US" altLang="zh-TW" dirty="0"/>
          </a:p>
        </p:txBody>
      </p:sp>
    </p:spTree>
    <p:extLst>
      <p:ext uri="{BB962C8B-B14F-4D97-AF65-F5344CB8AC3E}">
        <p14:creationId xmlns:p14="http://schemas.microsoft.com/office/powerpoint/2010/main" val="364150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latin typeface="+mn-ea"/>
                <a:ea typeface="+mn-ea"/>
              </a:rPr>
              <a:t>Explanation:</a:t>
            </a:r>
          </a:p>
          <a:p>
            <a:pPr marL="0" indent="0">
              <a:buNone/>
            </a:pPr>
            <a:r>
              <a:rPr lang="en-US" altLang="zh-TW" b="0" baseline="0" dirty="0" smtClean="0">
                <a:latin typeface="+mn-ea"/>
                <a:ea typeface="+mn-ea"/>
              </a:rPr>
              <a:t>1. Basic procedure:</a:t>
            </a:r>
          </a:p>
          <a:p>
            <a:pPr marL="0" indent="0">
              <a:buNone/>
            </a:pPr>
            <a:r>
              <a:rPr lang="en-US" altLang="zh-TW" b="0" baseline="0" dirty="0" smtClean="0">
                <a:latin typeface="+mn-ea"/>
                <a:ea typeface="+mn-ea"/>
              </a:rPr>
              <a:t>      (1) Teacher acts as </a:t>
            </a:r>
            <a:r>
              <a:rPr lang="en-US" altLang="zh-TW" sz="1200" b="0" kern="1200" baseline="0" dirty="0" smtClean="0">
                <a:solidFill>
                  <a:schemeClr val="tx1"/>
                </a:solidFill>
                <a:latin typeface="+mn-ea"/>
                <a:ea typeface="新細明體" pitchFamily="18" charset="-120"/>
                <a:cs typeface="+mn-cs"/>
              </a:rPr>
              <a:t>the Green  Leaf Hero </a:t>
            </a:r>
            <a:r>
              <a:rPr lang="en-US" altLang="zh-TW" b="0" baseline="0" dirty="0" smtClean="0">
                <a:latin typeface="+mn-ea"/>
                <a:ea typeface="+mn-ea"/>
              </a:rPr>
              <a:t>and says with the support of pictures, “It is because there is the coronavirus monster and his favorite is to spread virus and make children sick, therefore, we must protect ourselves and pay attention to health. ”</a:t>
            </a:r>
            <a:endParaRPr lang="zh-TW" altLang="en-US" b="0" dirty="0">
              <a:latin typeface="+mn-ea"/>
              <a:ea typeface="+mn-ea"/>
            </a:endParaRPr>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4</a:t>
            </a:fld>
            <a:endParaRPr lang="en-US" altLang="zh-TW" dirty="0"/>
          </a:p>
        </p:txBody>
      </p:sp>
    </p:spTree>
    <p:extLst>
      <p:ext uri="{BB962C8B-B14F-4D97-AF65-F5344CB8AC3E}">
        <p14:creationId xmlns:p14="http://schemas.microsoft.com/office/powerpoint/2010/main" val="97492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solidFill>
                  <a:schemeClr val="tx1"/>
                </a:solidFill>
                <a:latin typeface="+mn-ea"/>
                <a:ea typeface="+mn-ea"/>
              </a:rPr>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solidFill>
                  <a:schemeClr val="tx1"/>
                </a:solidFill>
                <a:latin typeface="+mn-ea"/>
                <a:ea typeface="+mn-ea"/>
              </a:rPr>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solidFill>
                  <a:schemeClr val="tx1"/>
                </a:solidFill>
                <a:latin typeface="+mn-ea"/>
                <a:ea typeface="+mn-ea"/>
              </a:rPr>
              <a:t>      (1) The t</a:t>
            </a:r>
            <a:r>
              <a:rPr lang="en-US" altLang="zh-TW" b="0" dirty="0" smtClean="0">
                <a:solidFill>
                  <a:schemeClr val="tx1"/>
                </a:solidFill>
                <a:latin typeface="+mn-ea"/>
                <a:ea typeface="+mn-ea"/>
              </a:rPr>
              <a:t>eacher plays the role of the </a:t>
            </a:r>
            <a:r>
              <a:rPr lang="en-US" altLang="zh-TW" sz="1200" b="0" kern="1200" baseline="0" dirty="0" smtClean="0">
                <a:solidFill>
                  <a:schemeClr val="tx1"/>
                </a:solidFill>
                <a:latin typeface="+mn-ea"/>
                <a:ea typeface="新細明體" pitchFamily="18" charset="-120"/>
                <a:cs typeface="+mn-cs"/>
              </a:rPr>
              <a:t>Green  Leaf Hero </a:t>
            </a:r>
            <a:r>
              <a:rPr lang="en-US" altLang="zh-TW" b="0" dirty="0" smtClean="0">
                <a:solidFill>
                  <a:schemeClr val="tx1"/>
                </a:solidFill>
                <a:latin typeface="+mn-ea"/>
                <a:ea typeface="+mn-ea"/>
              </a:rPr>
              <a:t>and says, “ Now, let me </a:t>
            </a:r>
            <a:r>
              <a:rPr lang="en-US" altLang="zh-TW" sz="1200" b="0" kern="1200" baseline="0" dirty="0" smtClean="0">
                <a:solidFill>
                  <a:schemeClr val="tx1"/>
                </a:solidFill>
                <a:latin typeface="+mn-ea"/>
                <a:ea typeface="新細明體" pitchFamily="18" charset="-120"/>
                <a:cs typeface="+mn-cs"/>
              </a:rPr>
              <a:t>Green  Leaf Hero </a:t>
            </a:r>
            <a:r>
              <a:rPr lang="en-US" altLang="zh-TW" b="0" dirty="0" smtClean="0">
                <a:solidFill>
                  <a:schemeClr val="tx1"/>
                </a:solidFill>
                <a:latin typeface="+mn-ea"/>
                <a:ea typeface="+mn-ea"/>
              </a:rPr>
              <a:t> teach everyone how to prevent the new coronavirus monster.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dirty="0" smtClean="0">
                <a:solidFill>
                  <a:schemeClr val="tx1"/>
                </a:solidFill>
                <a:latin typeface="+mn-ea"/>
                <a:ea typeface="+mn-ea"/>
              </a:rPr>
              <a:t>      (2) </a:t>
            </a:r>
            <a:r>
              <a:rPr lang="en-US" altLang="zh-TW" sz="1200" b="0" kern="1200" baseline="0" dirty="0" smtClean="0">
                <a:solidFill>
                  <a:schemeClr val="tx1"/>
                </a:solidFill>
                <a:latin typeface="+mn-ea"/>
                <a:ea typeface="新細明體" pitchFamily="18" charset="-120"/>
                <a:cs typeface="+mn-cs"/>
              </a:rPr>
              <a:t>The t</a:t>
            </a:r>
            <a:r>
              <a:rPr lang="en-US" altLang="zh-TW" b="0" dirty="0" smtClean="0">
                <a:solidFill>
                  <a:schemeClr val="tx1"/>
                </a:solidFill>
                <a:latin typeface="+mn-ea"/>
                <a:ea typeface="+mn-ea"/>
              </a:rPr>
              <a:t>eacher plays the video.</a:t>
            </a:r>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5</a:t>
            </a:fld>
            <a:endParaRPr lang="en-US" altLang="zh-TW" dirty="0"/>
          </a:p>
        </p:txBody>
      </p:sp>
    </p:spTree>
    <p:extLst>
      <p:ext uri="{BB962C8B-B14F-4D97-AF65-F5344CB8AC3E}">
        <p14:creationId xmlns:p14="http://schemas.microsoft.com/office/powerpoint/2010/main" val="8443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solidFill>
                  <a:schemeClr val="tx1"/>
                </a:solidFill>
                <a:latin typeface="+mn-ea"/>
                <a:ea typeface="+mn-ea"/>
              </a:rPr>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solidFill>
                  <a:schemeClr val="tx1"/>
                </a:solidFill>
                <a:latin typeface="+mn-ea"/>
                <a:ea typeface="+mn-ea"/>
              </a:rPr>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solidFill>
                  <a:schemeClr val="tx1"/>
                </a:solidFill>
                <a:latin typeface="+mn-ea"/>
                <a:ea typeface="+mn-ea"/>
              </a:rPr>
              <a:t>      (1)Raising questions: Through acting as the </a:t>
            </a:r>
            <a:r>
              <a:rPr lang="en-US" altLang="zh-TW" sz="1200" b="0" kern="1200" baseline="0" dirty="0" smtClean="0">
                <a:solidFill>
                  <a:schemeClr val="tx1"/>
                </a:solidFill>
                <a:latin typeface="+mn-ea"/>
                <a:ea typeface="新細明體" pitchFamily="18" charset="-120"/>
                <a:cs typeface="+mn-cs"/>
              </a:rPr>
              <a:t>Green  Leaf Hero,  </a:t>
            </a:r>
            <a:r>
              <a:rPr lang="en-US" altLang="zh-TW" b="0" baseline="0" dirty="0" smtClean="0">
                <a:solidFill>
                  <a:schemeClr val="tx1"/>
                </a:solidFill>
                <a:latin typeface="+mn-ea"/>
                <a:ea typeface="+mn-ea"/>
              </a:rPr>
              <a:t>the teacher asks students questions in order to help students recall what they have learnt in the video. </a:t>
            </a:r>
            <a:endParaRPr lang="en-US" altLang="zh-TW" b="0" dirty="0" smtClean="0">
              <a:solidFill>
                <a:schemeClr val="tx1"/>
              </a:solidFill>
              <a:latin typeface="+mn-ea"/>
              <a:ea typeface="+mn-ea"/>
            </a:endParaRPr>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6</a:t>
            </a:fld>
            <a:endParaRPr lang="en-US" altLang="zh-TW" dirty="0"/>
          </a:p>
        </p:txBody>
      </p:sp>
    </p:spTree>
    <p:extLst>
      <p:ext uri="{BB962C8B-B14F-4D97-AF65-F5344CB8AC3E}">
        <p14:creationId xmlns:p14="http://schemas.microsoft.com/office/powerpoint/2010/main" val="226306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solidFill>
                  <a:schemeClr val="tx1"/>
                </a:solidFill>
              </a:rPr>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solidFill>
                  <a:schemeClr val="tx1"/>
                </a:solidFill>
              </a:rPr>
              <a:t>Basic</a:t>
            </a:r>
            <a:r>
              <a:rPr lang="en-US" altLang="zh-TW" b="0" baseline="0" dirty="0" smtClean="0">
                <a:solidFill>
                  <a:schemeClr val="tx1"/>
                </a:solidFill>
              </a:rPr>
              <a:t> procedure:</a:t>
            </a:r>
            <a:endParaRPr lang="en-US" altLang="zh-TW" b="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solidFill>
                  <a:schemeClr val="tx1"/>
                </a:solidFill>
              </a:rPr>
              <a:t>      (1) The teacher asks students questions and makes conclusion with the support of pictures. </a:t>
            </a:r>
            <a:endParaRPr lang="en-US" altLang="zh-TW" b="0" dirty="0" smtClean="0">
              <a:solidFill>
                <a:schemeClr val="tx1"/>
              </a:solidFill>
            </a:endParaRPr>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7</a:t>
            </a:fld>
            <a:endParaRPr lang="en-US" altLang="zh-TW" dirty="0"/>
          </a:p>
        </p:txBody>
      </p:sp>
    </p:spTree>
    <p:extLst>
      <p:ext uri="{BB962C8B-B14F-4D97-AF65-F5344CB8AC3E}">
        <p14:creationId xmlns:p14="http://schemas.microsoft.com/office/powerpoint/2010/main" val="138648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latin typeface="+mn-ea"/>
                <a:ea typeface="+mn-ea"/>
              </a:rPr>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latin typeface="+mn-ea"/>
                <a:ea typeface="+mn-ea"/>
              </a:rPr>
              <a:t>Basic procedure:</a:t>
            </a:r>
          </a:p>
          <a:p>
            <a:r>
              <a:rPr lang="en-US" altLang="zh-TW" b="0" baseline="0" dirty="0" smtClean="0">
                <a:latin typeface="+mn-ea"/>
                <a:ea typeface="+mn-ea"/>
              </a:rPr>
              <a:t>      (1) The teacher acts as the </a:t>
            </a:r>
            <a:r>
              <a:rPr lang="en-US" altLang="zh-TW" sz="1200" b="0" kern="1200" baseline="0" dirty="0" smtClean="0">
                <a:solidFill>
                  <a:schemeClr val="tx1"/>
                </a:solidFill>
                <a:latin typeface="+mn-ea"/>
                <a:ea typeface="新細明體" pitchFamily="18" charset="-120"/>
                <a:cs typeface="+mn-cs"/>
              </a:rPr>
              <a:t>Green  Leaf Hero </a:t>
            </a:r>
            <a:r>
              <a:rPr lang="en-US" altLang="zh-TW" b="0" baseline="0" dirty="0" smtClean="0">
                <a:latin typeface="+mn-ea"/>
                <a:ea typeface="+mn-ea"/>
              </a:rPr>
              <a:t>and says, “Kids, I still have other methods to prevent the coronavirus monster, do you want to learn?”</a:t>
            </a:r>
            <a:endParaRPr lang="zh-TW" altLang="en-US" sz="1200" b="0" kern="1200" dirty="0" smtClean="0">
              <a:solidFill>
                <a:schemeClr val="tx1"/>
              </a:solidFill>
              <a:latin typeface="+mn-ea"/>
              <a:ea typeface="+mn-ea"/>
              <a:cs typeface="+mn-cs"/>
            </a:endParaRPr>
          </a:p>
          <a:p>
            <a:endParaRPr lang="zh-TW" altLang="en-US" dirty="0" smtClean="0"/>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8</a:t>
            </a:fld>
            <a:endParaRPr lang="en-US" altLang="zh-TW" dirty="0"/>
          </a:p>
        </p:txBody>
      </p:sp>
    </p:spTree>
    <p:extLst>
      <p:ext uri="{BB962C8B-B14F-4D97-AF65-F5344CB8AC3E}">
        <p14:creationId xmlns:p14="http://schemas.microsoft.com/office/powerpoint/2010/main" val="90477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dirty="0" smtClean="0"/>
              <a:t>Explanation:</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TW" b="0" dirty="0" smtClean="0"/>
              <a:t>Basic procedure: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0" baseline="0" dirty="0" smtClean="0"/>
              <a:t>      (1) </a:t>
            </a:r>
            <a:r>
              <a:rPr lang="en-US" altLang="zh-TW" b="0" baseline="0" dirty="0" smtClean="0">
                <a:solidFill>
                  <a:srgbClr val="FF0000"/>
                </a:solidFill>
              </a:rPr>
              <a:t>The t</a:t>
            </a:r>
            <a:r>
              <a:rPr lang="en-US" altLang="zh-TW" b="0" baseline="0" dirty="0" smtClean="0"/>
              <a:t>eacher plays the video.</a:t>
            </a:r>
            <a:endParaRPr lang="en-US" altLang="zh-TW" b="0" dirty="0" smtClean="0"/>
          </a:p>
          <a:p>
            <a:endParaRPr lang="zh-TW" altLang="en-US" dirty="0"/>
          </a:p>
        </p:txBody>
      </p:sp>
      <p:sp>
        <p:nvSpPr>
          <p:cNvPr id="5" name="投影片編號版面配置區 4"/>
          <p:cNvSpPr>
            <a:spLocks noGrp="1"/>
          </p:cNvSpPr>
          <p:nvPr>
            <p:ph type="sldNum" sz="quarter" idx="11"/>
          </p:nvPr>
        </p:nvSpPr>
        <p:spPr/>
        <p:txBody>
          <a:bodyPr/>
          <a:lstStyle/>
          <a:p>
            <a:pPr>
              <a:defRPr/>
            </a:pPr>
            <a:fld id="{00E0FD82-A239-471C-A2E0-FD523877BCA9}" type="slidenum">
              <a:rPr lang="zh-CN" altLang="en-US" smtClean="0"/>
              <a:pPr>
                <a:defRPr/>
              </a:pPr>
              <a:t>9</a:t>
            </a:fld>
            <a:endParaRPr lang="en-US" altLang="zh-TW" dirty="0"/>
          </a:p>
        </p:txBody>
      </p:sp>
    </p:spTree>
    <p:extLst>
      <p:ext uri="{BB962C8B-B14F-4D97-AF65-F5344CB8AC3E}">
        <p14:creationId xmlns:p14="http://schemas.microsoft.com/office/powerpoint/2010/main" val="65635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B7500A16-06A1-4DDB-900B-23C9D9486633}" type="slidenum">
              <a:rPr lang="zh-TW" altLang="en-US"/>
              <a:pPr>
                <a:defRPr/>
              </a:pPr>
              <a:t>‹#›</a:t>
            </a:fld>
            <a:endParaRPr lang="en-US" altLang="zh-TW" dirty="0"/>
          </a:p>
        </p:txBody>
      </p:sp>
    </p:spTree>
    <p:extLst>
      <p:ext uri="{BB962C8B-B14F-4D97-AF65-F5344CB8AC3E}">
        <p14:creationId xmlns:p14="http://schemas.microsoft.com/office/powerpoint/2010/main" val="319796415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FC70D05F-14F5-41CE-968A-FD58DC98397D}" type="slidenum">
              <a:rPr lang="zh-TW" altLang="en-US"/>
              <a:pPr>
                <a:defRPr/>
              </a:pPr>
              <a:t>‹#›</a:t>
            </a:fld>
            <a:endParaRPr lang="en-US" altLang="zh-TW" dirty="0"/>
          </a:p>
        </p:txBody>
      </p:sp>
    </p:spTree>
    <p:extLst>
      <p:ext uri="{BB962C8B-B14F-4D97-AF65-F5344CB8AC3E}">
        <p14:creationId xmlns:p14="http://schemas.microsoft.com/office/powerpoint/2010/main" val="38585732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BF13E991-B46D-42B0-9F8D-32D8A9DF7D09}" type="slidenum">
              <a:rPr lang="zh-TW" altLang="en-US"/>
              <a:pPr>
                <a:defRPr/>
              </a:pPr>
              <a:t>‹#›</a:t>
            </a:fld>
            <a:endParaRPr lang="en-US" altLang="zh-TW" dirty="0"/>
          </a:p>
        </p:txBody>
      </p:sp>
    </p:spTree>
    <p:extLst>
      <p:ext uri="{BB962C8B-B14F-4D97-AF65-F5344CB8AC3E}">
        <p14:creationId xmlns:p14="http://schemas.microsoft.com/office/powerpoint/2010/main" val="2293399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C5956ACD-399D-4E2E-A831-F4DE7FE7C9E4}" type="slidenum">
              <a:rPr lang="zh-TW" altLang="en-US"/>
              <a:pPr>
                <a:defRPr/>
              </a:pPr>
              <a:t>‹#›</a:t>
            </a:fld>
            <a:endParaRPr lang="en-US" altLang="zh-TW" dirty="0"/>
          </a:p>
        </p:txBody>
      </p:sp>
    </p:spTree>
    <p:extLst>
      <p:ext uri="{BB962C8B-B14F-4D97-AF65-F5344CB8AC3E}">
        <p14:creationId xmlns:p14="http://schemas.microsoft.com/office/powerpoint/2010/main" val="13190304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9B5AB467-06DD-4203-AD16-76D241398AFF}" type="slidenum">
              <a:rPr lang="zh-TW" altLang="en-US"/>
              <a:pPr>
                <a:defRPr/>
              </a:pPr>
              <a:t>‹#›</a:t>
            </a:fld>
            <a:endParaRPr lang="en-US" altLang="zh-TW" dirty="0"/>
          </a:p>
        </p:txBody>
      </p:sp>
    </p:spTree>
    <p:extLst>
      <p:ext uri="{BB962C8B-B14F-4D97-AF65-F5344CB8AC3E}">
        <p14:creationId xmlns:p14="http://schemas.microsoft.com/office/powerpoint/2010/main" val="3590044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DE4D6B13-2760-418A-84B3-F6B79569D433}" type="slidenum">
              <a:rPr lang="zh-TW" altLang="en-US"/>
              <a:pPr>
                <a:defRPr/>
              </a:pPr>
              <a:t>‹#›</a:t>
            </a:fld>
            <a:endParaRPr lang="en-US" altLang="zh-TW" dirty="0"/>
          </a:p>
        </p:txBody>
      </p:sp>
    </p:spTree>
    <p:extLst>
      <p:ext uri="{BB962C8B-B14F-4D97-AF65-F5344CB8AC3E}">
        <p14:creationId xmlns:p14="http://schemas.microsoft.com/office/powerpoint/2010/main" val="13674488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a:ln/>
        </p:spPr>
        <p:txBody>
          <a:bodyPr/>
          <a:lstStyle>
            <a:lvl1pPr>
              <a:defRPr/>
            </a:lvl1pPr>
          </a:lstStyle>
          <a:p>
            <a:pPr>
              <a:defRPr/>
            </a:pPr>
            <a:fld id="{E8AB83F5-F0C9-497E-809F-AD80358644EA}" type="slidenum">
              <a:rPr lang="zh-TW" altLang="en-US"/>
              <a:pPr>
                <a:defRPr/>
              </a:pPr>
              <a:t>‹#›</a:t>
            </a:fld>
            <a:endParaRPr lang="en-US" altLang="zh-TW" dirty="0"/>
          </a:p>
        </p:txBody>
      </p:sp>
    </p:spTree>
    <p:extLst>
      <p:ext uri="{BB962C8B-B14F-4D97-AF65-F5344CB8AC3E}">
        <p14:creationId xmlns:p14="http://schemas.microsoft.com/office/powerpoint/2010/main" val="41848922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a:ln/>
        </p:spPr>
        <p:txBody>
          <a:bodyPr/>
          <a:lstStyle>
            <a:lvl1pPr>
              <a:defRPr/>
            </a:lvl1pPr>
          </a:lstStyle>
          <a:p>
            <a:pPr>
              <a:defRPr/>
            </a:pPr>
            <a:fld id="{4AB85FE9-E1B4-49E6-B8FF-9D6C5A7D693B}" type="slidenum">
              <a:rPr lang="zh-TW" altLang="en-US"/>
              <a:pPr>
                <a:defRPr/>
              </a:pPr>
              <a:t>‹#›</a:t>
            </a:fld>
            <a:endParaRPr lang="en-US" altLang="zh-TW" dirty="0"/>
          </a:p>
        </p:txBody>
      </p:sp>
    </p:spTree>
    <p:extLst>
      <p:ext uri="{BB962C8B-B14F-4D97-AF65-F5344CB8AC3E}">
        <p14:creationId xmlns:p14="http://schemas.microsoft.com/office/powerpoint/2010/main" val="21958671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a:ln/>
        </p:spPr>
        <p:txBody>
          <a:bodyPr/>
          <a:lstStyle>
            <a:lvl1pPr>
              <a:defRPr/>
            </a:lvl1pPr>
          </a:lstStyle>
          <a:p>
            <a:pPr>
              <a:defRPr/>
            </a:pPr>
            <a:fld id="{7E1C886E-12B3-49E2-B162-1D3733D7713C}" type="slidenum">
              <a:rPr lang="zh-TW" altLang="en-US"/>
              <a:pPr>
                <a:defRPr/>
              </a:pPr>
              <a:t>‹#›</a:t>
            </a:fld>
            <a:endParaRPr lang="en-US" altLang="zh-TW" dirty="0"/>
          </a:p>
        </p:txBody>
      </p:sp>
    </p:spTree>
    <p:extLst>
      <p:ext uri="{BB962C8B-B14F-4D97-AF65-F5344CB8AC3E}">
        <p14:creationId xmlns:p14="http://schemas.microsoft.com/office/powerpoint/2010/main" val="18145722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569DF8A0-CC53-4999-924E-9EC1069D2A41}" type="slidenum">
              <a:rPr lang="zh-TW" altLang="en-US"/>
              <a:pPr>
                <a:defRPr/>
              </a:pPr>
              <a:t>‹#›</a:t>
            </a:fld>
            <a:endParaRPr lang="en-US" altLang="zh-TW" dirty="0"/>
          </a:p>
        </p:txBody>
      </p:sp>
    </p:spTree>
    <p:extLst>
      <p:ext uri="{BB962C8B-B14F-4D97-AF65-F5344CB8AC3E}">
        <p14:creationId xmlns:p14="http://schemas.microsoft.com/office/powerpoint/2010/main" val="35743328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FEA04BC-0FFB-4669-A156-EF133F8D3662}" type="slidenum">
              <a:rPr lang="zh-TW" altLang="en-US"/>
              <a:pPr>
                <a:defRPr/>
              </a:pPr>
              <a:t>‹#›</a:t>
            </a:fld>
            <a:endParaRPr lang="en-US" altLang="zh-TW" dirty="0"/>
          </a:p>
        </p:txBody>
      </p:sp>
    </p:spTree>
    <p:extLst>
      <p:ext uri="{BB962C8B-B14F-4D97-AF65-F5344CB8AC3E}">
        <p14:creationId xmlns:p14="http://schemas.microsoft.com/office/powerpoint/2010/main" val="24202839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389B2F1-3068-497B-B405-9F1244569202}" type="slidenum">
              <a:rPr lang="zh-TW" altLang="en-US"/>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rtal.dsej.gov.mo/webdsejspace/addon/msgplayvideofunc/Msg_funclink_page.jsp?msg_id=77640&amp;langse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portal.dsej.gov.mo/webdsejspace/addon/msgplayvideofunc/Msg_funclink_page.jsp?msg_id=77641&amp;langsel=E" TargetMode="External"/><Relationship Id="rId7" Type="http://schemas.openxmlformats.org/officeDocument/2006/relationships/image" Target="../media/image3.png"/><Relationship Id="rId12"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2.png"/><Relationship Id="rId5" Type="http://schemas.openxmlformats.org/officeDocument/2006/relationships/image" Target="../media/image19.png"/><Relationship Id="rId10" Type="http://schemas.microsoft.com/office/2007/relationships/hdphoto" Target="../media/hdphoto7.wdp"/><Relationship Id="rId4" Type="http://schemas.openxmlformats.org/officeDocument/2006/relationships/image" Target="../media/image18.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hyperlink" Target="https://portal.dsej.gov.mo/webdsejspace/addon/msgplayvideofunc/Msg_funclink_page.jsp?msg_id=77652&amp;langse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hyperlink" Target="https://portal.dsej.gov.mo/webdsejspace/addon/msgplayvideofunc/Msg_funclink_page.jsp?msg_id=77639&amp;langse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6553200" y="6248400"/>
            <a:ext cx="1905000" cy="457200"/>
          </a:xfrm>
        </p:spPr>
        <p:txBody>
          <a:bodyPr/>
          <a:lstStyle/>
          <a:p>
            <a:pPr>
              <a:defRPr/>
            </a:pPr>
            <a:fld id="{C5956ACD-399D-4E2E-A831-F4DE7FE7C9E4}" type="slidenum">
              <a:rPr lang="zh-TW" altLang="en-US" smtClean="0"/>
              <a:pPr>
                <a:defRPr/>
              </a:pPr>
              <a:t>1</a:t>
            </a:fld>
            <a:endParaRPr lang="en-US" altLang="zh-TW" dirty="0"/>
          </a:p>
        </p:txBody>
      </p:sp>
      <p:sp>
        <p:nvSpPr>
          <p:cNvPr id="9" name="Rectangle 4"/>
          <p:cNvSpPr>
            <a:spLocks noGrp="1" noChangeArrowheads="1"/>
          </p:cNvSpPr>
          <p:nvPr>
            <p:ph type="ctrTitle"/>
          </p:nvPr>
        </p:nvSpPr>
        <p:spPr>
          <a:xfrm>
            <a:off x="228714" y="2133634"/>
            <a:ext cx="8762770" cy="2285940"/>
          </a:xfrm>
        </p:spPr>
        <p:txBody>
          <a:bodyPr/>
          <a:lstStyle/>
          <a:p>
            <a:pPr eaLnBrk="1" hangingPunct="1">
              <a:lnSpc>
                <a:spcPct val="150000"/>
              </a:lnSpc>
              <a:spcBef>
                <a:spcPts val="2400"/>
              </a:spcBef>
              <a:defRPr/>
            </a:pPr>
            <a:r>
              <a:rPr lang="en-US" altLang="zh-TW" sz="4000" b="1" dirty="0" smtClean="0">
                <a:solidFill>
                  <a:schemeClr val="tx1"/>
                </a:solidFill>
                <a:latin typeface="+mn-lt"/>
                <a:ea typeface="標楷體" panose="03000509000000000000" pitchFamily="65" charset="-120"/>
                <a:cs typeface="Microsoft Himalaya" panose="01010100010101010101" pitchFamily="2" charset="0"/>
              </a:rPr>
              <a:t>“The First </a:t>
            </a:r>
            <a:r>
              <a:rPr lang="en-US" altLang="zh-TW" sz="4000" b="1" dirty="0">
                <a:solidFill>
                  <a:schemeClr val="tx1"/>
                </a:solidFill>
                <a:latin typeface="+mn-lt"/>
                <a:ea typeface="標楷體" panose="03000509000000000000" pitchFamily="65" charset="-120"/>
                <a:cs typeface="Microsoft Himalaya" panose="01010100010101010101" pitchFamily="2" charset="0"/>
              </a:rPr>
              <a:t>L</a:t>
            </a:r>
            <a:r>
              <a:rPr lang="en-US" altLang="zh-TW" sz="4000" b="1" dirty="0" smtClean="0">
                <a:solidFill>
                  <a:schemeClr val="tx1"/>
                </a:solidFill>
                <a:latin typeface="+mn-lt"/>
                <a:ea typeface="標楷體" panose="03000509000000000000" pitchFamily="65" charset="-120"/>
                <a:cs typeface="Microsoft Himalaya" panose="01010100010101010101" pitchFamily="2" charset="0"/>
              </a:rPr>
              <a:t>esson of the New Academic Year”</a:t>
            </a:r>
            <a:r>
              <a:rPr lang="en-US" altLang="zh-HK" sz="4800" b="1" dirty="0" smtClean="0">
                <a:solidFill>
                  <a:schemeClr val="tx1"/>
                </a:solidFill>
                <a:latin typeface="+mn-lt"/>
                <a:ea typeface="標楷體" panose="03000509000000000000" pitchFamily="65" charset="-120"/>
                <a:cs typeface="Microsoft Himalaya" panose="01010100010101010101" pitchFamily="2" charset="0"/>
              </a:rPr>
              <a:t> - </a:t>
            </a:r>
            <a:r>
              <a:rPr lang="en-US" altLang="zh-HK" sz="4000" b="1" dirty="0" smtClean="0">
                <a:solidFill>
                  <a:schemeClr val="tx1"/>
                </a:solidFill>
                <a:latin typeface="+mn-lt"/>
                <a:ea typeface="標楷體" panose="03000509000000000000" pitchFamily="65" charset="-120"/>
                <a:cs typeface="Microsoft Himalaya" panose="01010100010101010101" pitchFamily="2" charset="0"/>
              </a:rPr>
              <a:t>Protecting </a:t>
            </a:r>
            <a:r>
              <a:rPr lang="en-US" altLang="zh-HK" sz="4000" b="1" dirty="0">
                <a:solidFill>
                  <a:schemeClr val="tx1"/>
                </a:solidFill>
                <a:latin typeface="+mn-lt"/>
                <a:ea typeface="標楷體" panose="03000509000000000000" pitchFamily="65" charset="-120"/>
                <a:cs typeface="Microsoft Himalaya" panose="01010100010101010101" pitchFamily="2" charset="0"/>
              </a:rPr>
              <a:t>health</a:t>
            </a:r>
            <a:endParaRPr lang="zh-TW" altLang="en-US" sz="4000" b="1" dirty="0">
              <a:solidFill>
                <a:schemeClr val="tx1"/>
              </a:solidFill>
              <a:latin typeface="+mn-lt"/>
              <a:ea typeface="標楷體" panose="03000509000000000000" pitchFamily="65" charset="-120"/>
              <a:cs typeface="Microsoft Himalaya" panose="01010100010101010101" pitchFamily="2" charset="0"/>
            </a:endParaRPr>
          </a:p>
        </p:txBody>
      </p:sp>
      <p:sp>
        <p:nvSpPr>
          <p:cNvPr id="2" name="矩形 1"/>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2434701088"/>
      </p:ext>
    </p:extLst>
  </p:cSld>
  <p:clrMapOvr>
    <a:masterClrMapping/>
  </p:clrMapOvr>
  <p:transition advTm="23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10</a:t>
            </a:fld>
            <a:endParaRPr lang="en-US" altLang="zh-TW" dirty="0">
              <a:latin typeface="+mn-lt"/>
            </a:endParaRPr>
          </a:p>
        </p:txBody>
      </p:sp>
      <p:pic>
        <p:nvPicPr>
          <p:cNvPr id="1024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18" y="1000061"/>
            <a:ext cx="8326437"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953" y="6400722"/>
            <a:ext cx="7754110"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a:t>
            </a:r>
            <a:r>
              <a:rPr lang="en-US" altLang="zh-TW" dirty="0" smtClean="0">
                <a:ea typeface="標楷體" panose="03000509000000000000" pitchFamily="65" charset="-120"/>
              </a:rPr>
              <a:t>video: </a:t>
            </a:r>
            <a:r>
              <a:rPr lang="en-US" altLang="zh-TW" dirty="0">
                <a:ea typeface="標楷體" panose="03000509000000000000" pitchFamily="65" charset="-120"/>
              </a:rPr>
              <a:t>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7" name="矩形 6"/>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21727172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11</a:t>
            </a:fld>
            <a:endParaRPr lang="en-US" altLang="zh-TW" dirty="0">
              <a:latin typeface="+mn-lt"/>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70" y="1632015"/>
            <a:ext cx="2102132" cy="1796985"/>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字方塊 11"/>
          <p:cNvSpPr txBox="1"/>
          <p:nvPr/>
        </p:nvSpPr>
        <p:spPr>
          <a:xfrm>
            <a:off x="381109" y="772236"/>
            <a:ext cx="7315007" cy="523220"/>
          </a:xfrm>
          <a:prstGeom prst="rect">
            <a:avLst/>
          </a:prstGeom>
          <a:noFill/>
        </p:spPr>
        <p:txBody>
          <a:bodyPr wrap="square" rtlCol="0">
            <a:spAutoFit/>
          </a:bodyPr>
          <a:lstStyle/>
          <a:p>
            <a:r>
              <a:rPr lang="en-US" altLang="zh-HK" sz="2800" dirty="0"/>
              <a:t>Prevention methods </a:t>
            </a:r>
            <a:r>
              <a:rPr lang="en-US" altLang="zh-HK" sz="2800" dirty="0" smtClean="0"/>
              <a:t>are as follows: </a:t>
            </a:r>
            <a:endParaRPr lang="en-US" altLang="zh-HK" sz="2800" strike="dblStrike"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25" y="1539132"/>
            <a:ext cx="2108919" cy="181367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90" y="3733792"/>
            <a:ext cx="3622503" cy="182875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610" y="4114781"/>
            <a:ext cx="1773507" cy="150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9733" y="3601251"/>
            <a:ext cx="1679890" cy="14279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1953" y="6400722"/>
            <a:ext cx="7869527"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1" name="矩形 10"/>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5184907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12</a:t>
            </a:fld>
            <a:endParaRPr lang="en-US" altLang="zh-TW" dirty="0">
              <a:latin typeface="+mn-lt"/>
            </a:endParaRPr>
          </a:p>
        </p:txBody>
      </p:sp>
      <p:pic>
        <p:nvPicPr>
          <p:cNvPr id="16"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0" b="100000" l="901" r="99099"/>
                    </a14:imgEffect>
                  </a14:imgLayer>
                </a14:imgProps>
              </a:ext>
              <a:ext uri="{28A0092B-C50C-407E-A947-70E740481C1C}">
                <a14:useLocalDpi xmlns:a14="http://schemas.microsoft.com/office/drawing/2010/main" val="0"/>
              </a:ext>
            </a:extLst>
          </a:blip>
          <a:srcRect/>
          <a:stretch>
            <a:fillRect/>
          </a:stretch>
        </p:blipFill>
        <p:spPr bwMode="auto">
          <a:xfrm flipH="1">
            <a:off x="2057466" y="1661446"/>
            <a:ext cx="2977430" cy="39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33810">
            <a:off x="6560939" y="2621568"/>
            <a:ext cx="1342187" cy="126914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44919">
            <a:off x="6462946" y="4370999"/>
            <a:ext cx="990220" cy="93633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弧形 2"/>
          <p:cNvSpPr/>
          <p:nvPr/>
        </p:nvSpPr>
        <p:spPr bwMode="auto">
          <a:xfrm>
            <a:off x="5181584" y="1752644"/>
            <a:ext cx="761980" cy="1219168"/>
          </a:xfrm>
          <a:prstGeom prst="arc">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grpSp>
        <p:nvGrpSpPr>
          <p:cNvPr id="6" name="群組 5"/>
          <p:cNvGrpSpPr/>
          <p:nvPr/>
        </p:nvGrpSpPr>
        <p:grpSpPr>
          <a:xfrm>
            <a:off x="3886218" y="2681393"/>
            <a:ext cx="2140626" cy="2138718"/>
            <a:chOff x="4201580" y="2681393"/>
            <a:chExt cx="2140626" cy="2138718"/>
          </a:xfrm>
        </p:grpSpPr>
        <p:sp>
          <p:nvSpPr>
            <p:cNvPr id="5" name="弧形 4"/>
            <p:cNvSpPr/>
            <p:nvPr/>
          </p:nvSpPr>
          <p:spPr bwMode="auto">
            <a:xfrm rot="2150169">
              <a:off x="4503155" y="3288335"/>
              <a:ext cx="1066772" cy="1291577"/>
            </a:xfrm>
            <a:prstGeom prst="arc">
              <a:avLst>
                <a:gd name="adj1" fmla="val 16200000"/>
                <a:gd name="adj2" fmla="val 19646962"/>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0" name="弧形 9"/>
            <p:cNvSpPr/>
            <p:nvPr/>
          </p:nvSpPr>
          <p:spPr bwMode="auto">
            <a:xfrm rot="2263943">
              <a:off x="4543008" y="3048135"/>
              <a:ext cx="1352995" cy="1771976"/>
            </a:xfrm>
            <a:prstGeom prst="arc">
              <a:avLst>
                <a:gd name="adj1" fmla="val 16200000"/>
                <a:gd name="adj2" fmla="val 19646962"/>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弧形 10"/>
            <p:cNvSpPr/>
            <p:nvPr/>
          </p:nvSpPr>
          <p:spPr bwMode="auto">
            <a:xfrm rot="2846596">
              <a:off x="4205167" y="2677806"/>
              <a:ext cx="2133451" cy="2140626"/>
            </a:xfrm>
            <a:prstGeom prst="arc">
              <a:avLst>
                <a:gd name="adj1" fmla="val 16200000"/>
                <a:gd name="adj2" fmla="val 19646962"/>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grpSp>
      <p:sp>
        <p:nvSpPr>
          <p:cNvPr id="12" name="矩形 11"/>
          <p:cNvSpPr/>
          <p:nvPr/>
        </p:nvSpPr>
        <p:spPr>
          <a:xfrm>
            <a:off x="31953" y="6400722"/>
            <a:ext cx="8725530"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a:t>
            </a:r>
            <a:r>
              <a:rPr lang="en-US" altLang="zh-TW" dirty="0" smtClean="0">
                <a:ea typeface="標楷體" panose="03000509000000000000" pitchFamily="65" charset="-120"/>
              </a:rPr>
              <a:t>picture and video: </a:t>
            </a:r>
            <a:r>
              <a:rPr lang="en-US" altLang="zh-TW" dirty="0">
                <a:ea typeface="標楷體" panose="03000509000000000000" pitchFamily="65" charset="-120"/>
              </a:rPr>
              <a:t>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3" name="矩形 12"/>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35685117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13</a:t>
            </a:fld>
            <a:endParaRPr lang="en-US" altLang="zh-TW" dirty="0">
              <a:latin typeface="+mn-lt"/>
            </a:endParaRPr>
          </a:p>
        </p:txBody>
      </p:sp>
      <p:sp>
        <p:nvSpPr>
          <p:cNvPr id="11" name="矩形 10"/>
          <p:cNvSpPr/>
          <p:nvPr/>
        </p:nvSpPr>
        <p:spPr>
          <a:xfrm>
            <a:off x="-152276" y="6366960"/>
            <a:ext cx="9067682" cy="338554"/>
          </a:xfrm>
          <a:prstGeom prst="rect">
            <a:avLst/>
          </a:prstGeom>
        </p:spPr>
        <p:txBody>
          <a:bodyPr wrap="squar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a:t>
            </a:r>
            <a:r>
              <a:rPr lang="en-US" altLang="zh-TW" dirty="0" smtClean="0">
                <a:ea typeface="標楷體" panose="03000509000000000000" pitchFamily="65" charset="-120"/>
              </a:rPr>
              <a:t>picture and video: </a:t>
            </a:r>
            <a:r>
              <a:rPr lang="en-US" altLang="zh-TW" dirty="0">
                <a:ea typeface="標楷體" panose="03000509000000000000" pitchFamily="65" charset="-120"/>
              </a:rPr>
              <a:t>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2" name="矩形 11"/>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pic>
        <p:nvPicPr>
          <p:cNvPr id="13"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3604" y="1364939"/>
            <a:ext cx="6716134" cy="375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descr="葉仔超人 / Superfolhinha / Green Leaf Hero  (中/葡/英文字幕版)">
            <a:hlinkClick r:id="rId3"/>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908671" y="2980211"/>
            <a:ext cx="2286000" cy="12382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群組 1"/>
          <p:cNvGrpSpPr/>
          <p:nvPr/>
        </p:nvGrpSpPr>
        <p:grpSpPr>
          <a:xfrm>
            <a:off x="507589" y="3829073"/>
            <a:ext cx="2007065" cy="2422444"/>
            <a:chOff x="702145" y="2403364"/>
            <a:chExt cx="2917380" cy="3438647"/>
          </a:xfrm>
        </p:grpSpPr>
        <p:pic>
          <p:nvPicPr>
            <p:cNvPr id="5"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504" b="99248" l="2023" r="100000"/>
                      </a14:imgEffect>
                    </a14:imgLayer>
                  </a14:imgProps>
                </a:ext>
                <a:ext uri="{28A0092B-C50C-407E-A947-70E740481C1C}">
                  <a14:useLocalDpi xmlns:a14="http://schemas.microsoft.com/office/drawing/2010/main" val="0"/>
                </a:ext>
              </a:extLst>
            </a:blip>
            <a:srcRect/>
            <a:stretch>
              <a:fillRect/>
            </a:stretch>
          </p:blipFill>
          <p:spPr bwMode="auto">
            <a:xfrm>
              <a:off x="702145" y="2590822"/>
              <a:ext cx="2917380" cy="325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群組 5"/>
            <p:cNvGrpSpPr/>
            <p:nvPr/>
          </p:nvGrpSpPr>
          <p:grpSpPr>
            <a:xfrm>
              <a:off x="1295486" y="2403364"/>
              <a:ext cx="1102924" cy="577016"/>
              <a:chOff x="1143090" y="1447852"/>
              <a:chExt cx="1102924" cy="577016"/>
            </a:xfrm>
          </p:grpSpPr>
          <p:pic>
            <p:nvPicPr>
              <p:cNvPr id="8" name="Picture 5"/>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a:off x="1143090" y="1524050"/>
                <a:ext cx="1102924" cy="5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flipH="1">
                <a:off x="1250328" y="1447852"/>
                <a:ext cx="995686" cy="55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41461241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pPr>
                <a:defRPr/>
              </a:pPr>
              <a:t>14</a:t>
            </a:fld>
            <a:endParaRPr lang="en-US" altLang="zh-TW" dirty="0"/>
          </a:p>
        </p:txBody>
      </p:sp>
      <p:sp>
        <p:nvSpPr>
          <p:cNvPr id="5" name="文字方塊 4"/>
          <p:cNvSpPr txBox="1"/>
          <p:nvPr/>
        </p:nvSpPr>
        <p:spPr>
          <a:xfrm>
            <a:off x="304912" y="1124731"/>
            <a:ext cx="6172038" cy="3785652"/>
          </a:xfrm>
          <a:prstGeom prst="rect">
            <a:avLst/>
          </a:prstGeom>
          <a:noFill/>
        </p:spPr>
        <p:txBody>
          <a:bodyPr wrap="square" rtlCol="0">
            <a:spAutoFit/>
          </a:bodyPr>
          <a:lstStyle/>
          <a:p>
            <a:r>
              <a:rPr lang="en-US" altLang="zh-HK" sz="4000" dirty="0" smtClean="0"/>
              <a:t>In this </a:t>
            </a:r>
            <a:r>
              <a:rPr lang="en-US" altLang="zh-HK" sz="4000" dirty="0"/>
              <a:t>new school year, let </a:t>
            </a:r>
            <a:r>
              <a:rPr lang="en-US" altLang="zh-HK" sz="4000" dirty="0" smtClean="0"/>
              <a:t>me, Green Leaf Hero protect health and fight against the coronavirus monster together with all the children.</a:t>
            </a:r>
            <a:endParaRPr lang="en-US" altLang="zh-HK" sz="4000" dirty="0"/>
          </a:p>
          <a:p>
            <a:endParaRPr lang="en-US" altLang="zh-TW" sz="4000" b="1" dirty="0">
              <a:latin typeface="+mn-lt"/>
              <a:ea typeface="標楷體" panose="03000509000000000000" pitchFamily="65" charset="-120"/>
            </a:endParaRPr>
          </a:p>
        </p:txBody>
      </p:sp>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0" b="100000" l="901" r="99099"/>
                    </a14:imgEffect>
                  </a14:imgLayer>
                </a14:imgProps>
              </a:ext>
              <a:ext uri="{28A0092B-C50C-407E-A947-70E740481C1C}">
                <a14:useLocalDpi xmlns:a14="http://schemas.microsoft.com/office/drawing/2010/main" val="0"/>
              </a:ext>
            </a:extLst>
          </a:blip>
          <a:srcRect/>
          <a:stretch>
            <a:fillRect/>
          </a:stretch>
        </p:blipFill>
        <p:spPr bwMode="auto">
          <a:xfrm>
            <a:off x="6095961" y="2635307"/>
            <a:ext cx="2406484" cy="349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20" y="6366960"/>
            <a:ext cx="8012193"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a:t>
            </a:r>
            <a:r>
              <a:rPr lang="en-US" altLang="zh-TW" dirty="0" smtClean="0">
                <a:ea typeface="標楷體" panose="03000509000000000000" pitchFamily="65" charset="-120"/>
              </a:rPr>
              <a:t>picture: </a:t>
            </a:r>
            <a:r>
              <a:rPr lang="en-US" altLang="zh-TW" dirty="0">
                <a:ea typeface="標楷體" panose="03000509000000000000" pitchFamily="65" charset="-120"/>
              </a:rPr>
              <a:t>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8" name="矩形 7"/>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301630743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pPr>
                <a:defRPr/>
              </a:pPr>
              <a:t>15</a:t>
            </a:fld>
            <a:endParaRPr lang="en-US" altLang="zh-TW" dirty="0"/>
          </a:p>
        </p:txBody>
      </p:sp>
      <p:sp>
        <p:nvSpPr>
          <p:cNvPr id="5" name="文字方塊 4"/>
          <p:cNvSpPr txBox="1"/>
          <p:nvPr/>
        </p:nvSpPr>
        <p:spPr>
          <a:xfrm>
            <a:off x="762100" y="1658711"/>
            <a:ext cx="7659400" cy="646331"/>
          </a:xfrm>
          <a:prstGeom prst="rect">
            <a:avLst/>
          </a:prstGeom>
          <a:noFill/>
        </p:spPr>
        <p:txBody>
          <a:bodyPr wrap="square" rtlCol="0">
            <a:spAutoFit/>
          </a:bodyPr>
          <a:lstStyle/>
          <a:p>
            <a:r>
              <a:rPr lang="en-US" altLang="zh-TW" sz="3600" b="1" dirty="0" smtClean="0">
                <a:latin typeface="+mn-lt"/>
                <a:ea typeface="標楷體" panose="03000509000000000000" pitchFamily="65" charset="-120"/>
              </a:rPr>
              <a:t>Wish you good health and happiness!</a:t>
            </a:r>
            <a:endParaRPr lang="zh-TW" altLang="en-US" sz="3600" b="1" dirty="0">
              <a:latin typeface="+mn-lt"/>
              <a:ea typeface="標楷體" panose="03000509000000000000" pitchFamily="65" charset="-120"/>
            </a:endParaRPr>
          </a:p>
        </p:txBody>
      </p:sp>
      <p:grpSp>
        <p:nvGrpSpPr>
          <p:cNvPr id="6" name="群組 5"/>
          <p:cNvGrpSpPr/>
          <p:nvPr/>
        </p:nvGrpSpPr>
        <p:grpSpPr>
          <a:xfrm>
            <a:off x="5816972" y="2797746"/>
            <a:ext cx="2488730" cy="3069590"/>
            <a:chOff x="702145" y="2403364"/>
            <a:chExt cx="2917380" cy="3438647"/>
          </a:xfrm>
        </p:grpSpPr>
        <p:pic>
          <p:nvPicPr>
            <p:cNvPr id="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04" b="99248" l="2023" r="100000"/>
                      </a14:imgEffect>
                    </a14:imgLayer>
                  </a14:imgProps>
                </a:ext>
                <a:ext uri="{28A0092B-C50C-407E-A947-70E740481C1C}">
                  <a14:useLocalDpi xmlns:a14="http://schemas.microsoft.com/office/drawing/2010/main" val="0"/>
                </a:ext>
              </a:extLst>
            </a:blip>
            <a:srcRect/>
            <a:stretch>
              <a:fillRect/>
            </a:stretch>
          </p:blipFill>
          <p:spPr bwMode="auto">
            <a:xfrm>
              <a:off x="702145" y="2590822"/>
              <a:ext cx="2917380" cy="325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群組 7"/>
            <p:cNvGrpSpPr/>
            <p:nvPr/>
          </p:nvGrpSpPr>
          <p:grpSpPr>
            <a:xfrm>
              <a:off x="1295486" y="2403364"/>
              <a:ext cx="1102924" cy="577016"/>
              <a:chOff x="1143090" y="1447852"/>
              <a:chExt cx="1102924" cy="577016"/>
            </a:xfrm>
          </p:grpSpPr>
          <p:pic>
            <p:nvPicPr>
              <p:cNvPr id="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a:off x="1143090" y="1524050"/>
                <a:ext cx="1102924" cy="5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flipH="1">
                <a:off x="1250328" y="1447852"/>
                <a:ext cx="995686" cy="55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2" name="矩形 11"/>
          <p:cNvSpPr/>
          <p:nvPr/>
        </p:nvSpPr>
        <p:spPr>
          <a:xfrm>
            <a:off x="31953" y="6400722"/>
            <a:ext cx="7869527"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3" name="矩形 12"/>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5796731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2</a:t>
            </a:fld>
            <a:endParaRPr lang="en-US" altLang="zh-TW" dirty="0">
              <a:latin typeface="+mn-lt"/>
            </a:endParaRPr>
          </a:p>
        </p:txBody>
      </p:sp>
      <p:sp>
        <p:nvSpPr>
          <p:cNvPr id="5" name="文字方塊 4"/>
          <p:cNvSpPr txBox="1"/>
          <p:nvPr/>
        </p:nvSpPr>
        <p:spPr>
          <a:xfrm>
            <a:off x="3733840" y="2000586"/>
            <a:ext cx="4876672" cy="1323439"/>
          </a:xfrm>
          <a:prstGeom prst="rect">
            <a:avLst/>
          </a:prstGeom>
          <a:noFill/>
        </p:spPr>
        <p:txBody>
          <a:bodyPr wrap="square" rtlCol="0">
            <a:spAutoFit/>
          </a:bodyPr>
          <a:lstStyle/>
          <a:p>
            <a:r>
              <a:rPr lang="en-US" altLang="zh-TW" sz="4000" b="1" dirty="0" smtClean="0">
                <a:latin typeface="+mn-lt"/>
                <a:ea typeface="標楷體" panose="03000509000000000000" pitchFamily="65" charset="-120"/>
              </a:rPr>
              <a:t>Hello kids, How are you?</a:t>
            </a:r>
            <a:endParaRPr lang="zh-TW" altLang="en-US" sz="4000" b="1" dirty="0">
              <a:latin typeface="+mn-lt"/>
              <a:ea typeface="標楷體" panose="03000509000000000000" pitchFamily="65" charset="-120"/>
            </a:endParaRPr>
          </a:p>
        </p:txBody>
      </p:sp>
      <p:sp>
        <p:nvSpPr>
          <p:cNvPr id="8" name="文字方塊 7"/>
          <p:cNvSpPr txBox="1"/>
          <p:nvPr/>
        </p:nvSpPr>
        <p:spPr>
          <a:xfrm>
            <a:off x="3810020" y="3635490"/>
            <a:ext cx="4232249" cy="707886"/>
          </a:xfrm>
          <a:prstGeom prst="rect">
            <a:avLst/>
          </a:prstGeom>
          <a:noFill/>
        </p:spPr>
        <p:txBody>
          <a:bodyPr wrap="none" rtlCol="0">
            <a:spAutoFit/>
          </a:bodyPr>
          <a:lstStyle/>
          <a:p>
            <a:r>
              <a:rPr lang="en-US" altLang="zh-TW" sz="4000" b="1" dirty="0" smtClean="0">
                <a:latin typeface="+mn-lt"/>
                <a:ea typeface="標楷體" panose="03000509000000000000" pitchFamily="65" charset="-120"/>
              </a:rPr>
              <a:t>Do you know me?</a:t>
            </a:r>
            <a:r>
              <a:rPr lang="zh-TW" altLang="en-US" sz="4000" b="1" dirty="0" smtClean="0">
                <a:ea typeface="標楷體" panose="03000509000000000000" pitchFamily="65" charset="-120"/>
              </a:rPr>
              <a:t> </a:t>
            </a:r>
            <a:endParaRPr lang="zh-TW" altLang="en-US" sz="4000" b="1" dirty="0">
              <a:latin typeface="+mn-lt"/>
              <a:ea typeface="標楷體" panose="03000509000000000000" pitchFamily="65" charset="-120"/>
            </a:endParaRPr>
          </a:p>
        </p:txBody>
      </p:sp>
      <p:grpSp>
        <p:nvGrpSpPr>
          <p:cNvPr id="2" name="群組 1"/>
          <p:cNvGrpSpPr/>
          <p:nvPr/>
        </p:nvGrpSpPr>
        <p:grpSpPr>
          <a:xfrm>
            <a:off x="685902" y="1447852"/>
            <a:ext cx="2822530" cy="4045398"/>
            <a:chOff x="685902" y="1447852"/>
            <a:chExt cx="2822530" cy="4045398"/>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4" b="99506" l="1114" r="100000"/>
                      </a14:imgEffect>
                    </a14:imgLayer>
                  </a14:imgProps>
                </a:ext>
                <a:ext uri="{28A0092B-C50C-407E-A947-70E740481C1C}">
                  <a14:useLocalDpi xmlns:a14="http://schemas.microsoft.com/office/drawing/2010/main" val="0"/>
                </a:ext>
              </a:extLst>
            </a:blip>
            <a:srcRect/>
            <a:stretch>
              <a:fillRect/>
            </a:stretch>
          </p:blipFill>
          <p:spPr bwMode="auto">
            <a:xfrm>
              <a:off x="685902" y="1676445"/>
              <a:ext cx="2822530" cy="3816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a:off x="1143090" y="1524050"/>
              <a:ext cx="1102924" cy="5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flipH="1">
              <a:off x="1250328" y="1447852"/>
              <a:ext cx="995686" cy="55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矩形 10"/>
          <p:cNvSpPr/>
          <p:nvPr/>
        </p:nvSpPr>
        <p:spPr>
          <a:xfrm>
            <a:off x="31953" y="6400722"/>
            <a:ext cx="7965707"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smtClean="0">
                <a:latin typeface="+mn-lt"/>
                <a:ea typeface="標楷體" panose="03000509000000000000" pitchFamily="65" charset="-120"/>
              </a:rPr>
              <a:t>Source of picture: Education and Youth Affairs Bureau of the Macao SAR Government</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2" name="矩形 11"/>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12208861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pPr>
                <a:defRPr/>
              </a:pPr>
              <a:t>3</a:t>
            </a:fld>
            <a:endParaRPr lang="en-US" altLang="zh-TW" dirty="0"/>
          </a:p>
        </p:txBody>
      </p:sp>
      <p:grpSp>
        <p:nvGrpSpPr>
          <p:cNvPr id="2" name="群組 1"/>
          <p:cNvGrpSpPr/>
          <p:nvPr/>
        </p:nvGrpSpPr>
        <p:grpSpPr>
          <a:xfrm>
            <a:off x="2514654" y="1219258"/>
            <a:ext cx="4038494" cy="4372239"/>
            <a:chOff x="5997907" y="2514624"/>
            <a:chExt cx="2971722" cy="3403585"/>
          </a:xfrm>
        </p:grpSpPr>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04" b="99248" l="2023" r="100000"/>
                      </a14:imgEffect>
                    </a14:imgLayer>
                  </a14:imgProps>
                </a:ext>
                <a:ext uri="{28A0092B-C50C-407E-A947-70E740481C1C}">
                  <a14:useLocalDpi xmlns:a14="http://schemas.microsoft.com/office/drawing/2010/main" val="0"/>
                </a:ext>
              </a:extLst>
            </a:blip>
            <a:srcRect/>
            <a:stretch>
              <a:fillRect/>
            </a:stretch>
          </p:blipFill>
          <p:spPr bwMode="auto">
            <a:xfrm flipH="1">
              <a:off x="5997907" y="2667020"/>
              <a:ext cx="2971722" cy="325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群組 9"/>
            <p:cNvGrpSpPr/>
            <p:nvPr/>
          </p:nvGrpSpPr>
          <p:grpSpPr>
            <a:xfrm>
              <a:off x="7162732" y="2514624"/>
              <a:ext cx="1102924" cy="577016"/>
              <a:chOff x="1143090" y="1447852"/>
              <a:chExt cx="1102924" cy="577016"/>
            </a:xfrm>
          </p:grpSpPr>
          <p:pic>
            <p:nvPicPr>
              <p:cNvPr id="11"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a:off x="1143090" y="1524050"/>
                <a:ext cx="1102924" cy="5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flipH="1">
                <a:off x="1250328" y="1447852"/>
                <a:ext cx="995686" cy="55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向下箭號 2"/>
          <p:cNvSpPr/>
          <p:nvPr/>
        </p:nvSpPr>
        <p:spPr bwMode="auto">
          <a:xfrm rot="3287285">
            <a:off x="5744089" y="3561670"/>
            <a:ext cx="684000" cy="1044000"/>
          </a:xfrm>
          <a:prstGeom prst="downArrow">
            <a:avLst>
              <a:gd name="adj1" fmla="val 33131"/>
              <a:gd name="adj2" fmla="val 64085"/>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4" name="矩形 13"/>
          <p:cNvSpPr/>
          <p:nvPr/>
        </p:nvSpPr>
        <p:spPr>
          <a:xfrm>
            <a:off x="0" y="6366960"/>
            <a:ext cx="7914411" cy="338554"/>
          </a:xfrm>
          <a:prstGeom prst="rect">
            <a:avLst/>
          </a:prstGeom>
        </p:spPr>
        <p:txBody>
          <a:bodyPr wrap="none">
            <a:spAutoFit/>
          </a:bodyPr>
          <a:lstStyle/>
          <a:p>
            <a:r>
              <a:rPr lang="zh-TW" altLang="en-US" dirty="0" smtClean="0">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 </a:t>
            </a:r>
            <a:r>
              <a:rPr lang="zh-TW" altLang="en-US" dirty="0" smtClean="0">
                <a:ea typeface="標楷體" panose="03000509000000000000" pitchFamily="65" charset="-120"/>
              </a:rPr>
              <a:t>）</a:t>
            </a:r>
            <a:endParaRPr lang="zh-TW" altLang="en-US" dirty="0">
              <a:ea typeface="標楷體" panose="03000509000000000000" pitchFamily="65" charset="-120"/>
            </a:endParaRPr>
          </a:p>
        </p:txBody>
      </p:sp>
      <p:sp>
        <p:nvSpPr>
          <p:cNvPr id="13" name="矩形 12"/>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14930144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pPr>
                <a:defRPr/>
              </a:pPr>
              <a:t>4</a:t>
            </a:fld>
            <a:endParaRPr lang="en-US" altLang="zh-TW"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51" l="2128" r="100000"/>
                    </a14:imgEffect>
                  </a14:imgLayer>
                </a14:imgProps>
              </a:ext>
              <a:ext uri="{28A0092B-C50C-407E-A947-70E740481C1C}">
                <a14:useLocalDpi xmlns:a14="http://schemas.microsoft.com/office/drawing/2010/main" val="0"/>
              </a:ext>
            </a:extLst>
          </a:blip>
          <a:srcRect/>
          <a:stretch>
            <a:fillRect/>
          </a:stretch>
        </p:blipFill>
        <p:spPr bwMode="auto">
          <a:xfrm>
            <a:off x="914496" y="3581396"/>
            <a:ext cx="2716853" cy="25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雲朵形圖說文字 4"/>
          <p:cNvSpPr/>
          <p:nvPr/>
        </p:nvSpPr>
        <p:spPr bwMode="auto">
          <a:xfrm>
            <a:off x="3832054" y="837528"/>
            <a:ext cx="4527812" cy="2971722"/>
          </a:xfrm>
          <a:prstGeom prst="cloudCallout">
            <a:avLst>
              <a:gd name="adj1" fmla="val -54425"/>
              <a:gd name="adj2" fmla="val 56981"/>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文字方塊 6"/>
          <p:cNvSpPr txBox="1"/>
          <p:nvPr/>
        </p:nvSpPr>
        <p:spPr>
          <a:xfrm>
            <a:off x="4676214" y="1371654"/>
            <a:ext cx="3200316" cy="1938992"/>
          </a:xfrm>
          <a:prstGeom prst="rect">
            <a:avLst/>
          </a:prstGeom>
          <a:noFill/>
        </p:spPr>
        <p:txBody>
          <a:bodyPr wrap="square" rtlCol="0">
            <a:spAutoFit/>
          </a:bodyPr>
          <a:lstStyle/>
          <a:p>
            <a:r>
              <a:rPr lang="en-US" altLang="zh-HK" sz="2400" dirty="0"/>
              <a:t>I am a coronavirus monster, and my favorite is to spread </a:t>
            </a:r>
            <a:r>
              <a:rPr lang="en-US" altLang="zh-HK" sz="2400" dirty="0" smtClean="0"/>
              <a:t>virus </a:t>
            </a:r>
            <a:r>
              <a:rPr lang="en-US" altLang="zh-HK" sz="2400" dirty="0"/>
              <a:t>and make children sick.</a:t>
            </a:r>
          </a:p>
        </p:txBody>
      </p:sp>
      <p:sp>
        <p:nvSpPr>
          <p:cNvPr id="8" name="雲朵形圖說文字 7"/>
          <p:cNvSpPr/>
          <p:nvPr/>
        </p:nvSpPr>
        <p:spPr bwMode="auto">
          <a:xfrm>
            <a:off x="4800594" y="3733792"/>
            <a:ext cx="3200316" cy="2362138"/>
          </a:xfrm>
          <a:prstGeom prst="cloudCallout">
            <a:avLst>
              <a:gd name="adj1" fmla="val -72008"/>
              <a:gd name="adj2" fmla="val 6186"/>
            </a:avLst>
          </a:prstGeom>
          <a:noFill/>
          <a:ln w="3810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574" y="4092442"/>
            <a:ext cx="2089417" cy="149244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1953" y="6400722"/>
            <a:ext cx="7733271"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a:t>
            </a:r>
            <a:endParaRPr lang="zh-TW" altLang="en-US" dirty="0">
              <a:latin typeface="+mn-lt"/>
              <a:ea typeface="標楷體" panose="03000509000000000000" pitchFamily="65" charset="-120"/>
            </a:endParaRPr>
          </a:p>
        </p:txBody>
      </p:sp>
      <p:sp>
        <p:nvSpPr>
          <p:cNvPr id="11" name="矩形 10"/>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18458861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5</a:t>
            </a:fld>
            <a:endParaRPr lang="en-US" altLang="zh-TW" dirty="0">
              <a:latin typeface="+mn-lt"/>
            </a:endParaRP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92" y="1447852"/>
            <a:ext cx="7296837" cy="370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葉仔超人 / Superfolhinha / Green Leaf Hero  (中/葡/英文字幕版)">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30" y="2895614"/>
            <a:ext cx="2286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1953" y="6400722"/>
            <a:ext cx="7754110"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a:t>
            </a:r>
            <a:r>
              <a:rPr lang="en-US" altLang="zh-TW" dirty="0" smtClean="0">
                <a:ea typeface="標楷體" panose="03000509000000000000" pitchFamily="65" charset="-120"/>
              </a:rPr>
              <a:t>video: </a:t>
            </a:r>
            <a:r>
              <a:rPr lang="en-US" altLang="zh-TW" dirty="0">
                <a:ea typeface="標楷體" panose="03000509000000000000" pitchFamily="65" charset="-120"/>
              </a:rPr>
              <a:t>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9" name="矩形 8"/>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7075132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6</a:t>
            </a:fld>
            <a:endParaRPr lang="en-US" altLang="zh-TW" dirty="0">
              <a:latin typeface="+mn-lt"/>
            </a:endParaRPr>
          </a:p>
        </p:txBody>
      </p:sp>
      <p:pic>
        <p:nvPicPr>
          <p:cNvPr id="5"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0" b="100000" l="901" r="99099"/>
                    </a14:imgEffect>
                  </a14:imgLayer>
                </a14:imgProps>
              </a:ext>
              <a:ext uri="{28A0092B-C50C-407E-A947-70E740481C1C}">
                <a14:useLocalDpi xmlns:a14="http://schemas.microsoft.com/office/drawing/2010/main" val="0"/>
              </a:ext>
            </a:extLst>
          </a:blip>
          <a:srcRect/>
          <a:stretch>
            <a:fillRect/>
          </a:stretch>
        </p:blipFill>
        <p:spPr bwMode="auto">
          <a:xfrm flipH="1">
            <a:off x="381110" y="2286030"/>
            <a:ext cx="2977430" cy="39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3886218" y="1566206"/>
            <a:ext cx="4571880" cy="2062103"/>
          </a:xfrm>
          <a:prstGeom prst="rect">
            <a:avLst/>
          </a:prstGeom>
          <a:noFill/>
        </p:spPr>
        <p:txBody>
          <a:bodyPr wrap="square" rtlCol="0">
            <a:spAutoFit/>
          </a:bodyPr>
          <a:lstStyle/>
          <a:p>
            <a:r>
              <a:rPr lang="en-US" altLang="zh-TW" sz="3200" b="1" dirty="0" smtClean="0">
                <a:latin typeface="+mn-lt"/>
                <a:ea typeface="標楷體" panose="03000509000000000000" pitchFamily="65" charset="-120"/>
              </a:rPr>
              <a:t>Kids, do you still remember the prevention methods that we have just mentioned ?</a:t>
            </a:r>
            <a:endParaRPr lang="zh-TW" altLang="en-US" sz="3200" b="1" dirty="0">
              <a:latin typeface="+mn-lt"/>
              <a:ea typeface="標楷體" panose="03000509000000000000" pitchFamily="65" charset="-120"/>
            </a:endParaRPr>
          </a:p>
        </p:txBody>
      </p:sp>
      <p:sp>
        <p:nvSpPr>
          <p:cNvPr id="7" name="圓角矩形圖說文字 6"/>
          <p:cNvSpPr/>
          <p:nvPr/>
        </p:nvSpPr>
        <p:spPr bwMode="auto">
          <a:xfrm>
            <a:off x="3619525" y="1219258"/>
            <a:ext cx="4952870" cy="2666930"/>
          </a:xfrm>
          <a:prstGeom prst="wedgeRoundRectCallout">
            <a:avLst>
              <a:gd name="adj1" fmla="val -53875"/>
              <a:gd name="adj2" fmla="val 71275"/>
              <a:gd name="adj3" fmla="val 16667"/>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矩形 8"/>
          <p:cNvSpPr/>
          <p:nvPr/>
        </p:nvSpPr>
        <p:spPr>
          <a:xfrm>
            <a:off x="31953" y="6400722"/>
            <a:ext cx="7869527"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0" name="矩形 9"/>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11368712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7</a:t>
            </a:fld>
            <a:endParaRPr lang="en-US" altLang="zh-TW" dirty="0">
              <a:latin typeface="+mn-lt"/>
            </a:endParaRPr>
          </a:p>
        </p:txBody>
      </p:sp>
      <p:grpSp>
        <p:nvGrpSpPr>
          <p:cNvPr id="5" name="群組 4"/>
          <p:cNvGrpSpPr/>
          <p:nvPr/>
        </p:nvGrpSpPr>
        <p:grpSpPr>
          <a:xfrm>
            <a:off x="685902" y="1447852"/>
            <a:ext cx="2822530" cy="4045398"/>
            <a:chOff x="685902" y="1447852"/>
            <a:chExt cx="2822530" cy="4045398"/>
          </a:xfrm>
        </p:grpSpPr>
        <p:pic>
          <p:nvPicPr>
            <p:cNvPr id="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4" b="99506" l="1114" r="100000"/>
                      </a14:imgEffect>
                    </a14:imgLayer>
                  </a14:imgProps>
                </a:ext>
                <a:ext uri="{28A0092B-C50C-407E-A947-70E740481C1C}">
                  <a14:useLocalDpi xmlns:a14="http://schemas.microsoft.com/office/drawing/2010/main" val="0"/>
                </a:ext>
              </a:extLst>
            </a:blip>
            <a:srcRect/>
            <a:stretch>
              <a:fillRect/>
            </a:stretch>
          </p:blipFill>
          <p:spPr bwMode="auto">
            <a:xfrm>
              <a:off x="685902" y="1676445"/>
              <a:ext cx="2822530" cy="3816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群組 6"/>
            <p:cNvGrpSpPr/>
            <p:nvPr/>
          </p:nvGrpSpPr>
          <p:grpSpPr>
            <a:xfrm>
              <a:off x="1143090" y="1447852"/>
              <a:ext cx="1102924" cy="577016"/>
              <a:chOff x="1143090" y="1447852"/>
              <a:chExt cx="1102924" cy="577016"/>
            </a:xfrm>
          </p:grpSpPr>
          <p:pic>
            <p:nvPicPr>
              <p:cNvPr id="8"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a:off x="1143090" y="1524050"/>
                <a:ext cx="1102924" cy="5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flipH="1">
                <a:off x="1250328" y="1447852"/>
                <a:ext cx="995686" cy="55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12" y="2393995"/>
            <a:ext cx="1834721" cy="1568391"/>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字方塊 11"/>
          <p:cNvSpPr txBox="1"/>
          <p:nvPr/>
        </p:nvSpPr>
        <p:spPr>
          <a:xfrm>
            <a:off x="3036451" y="923885"/>
            <a:ext cx="5826164" cy="1200329"/>
          </a:xfrm>
          <a:prstGeom prst="rect">
            <a:avLst/>
          </a:prstGeom>
          <a:noFill/>
        </p:spPr>
        <p:txBody>
          <a:bodyPr wrap="square" rtlCol="0">
            <a:spAutoFit/>
          </a:bodyPr>
          <a:lstStyle/>
          <a:p>
            <a:r>
              <a:rPr lang="en-US" altLang="zh-TW" sz="3600" b="1" dirty="0" smtClean="0">
                <a:latin typeface="+mn-lt"/>
                <a:ea typeface="標楷體" panose="03000509000000000000" pitchFamily="65" charset="-120"/>
              </a:rPr>
              <a:t>Prevention methods are as follows: </a:t>
            </a:r>
            <a:endParaRPr lang="zh-TW" altLang="en-US" sz="3600" b="1" strike="dblStrike" dirty="0">
              <a:latin typeface="+mn-lt"/>
              <a:ea typeface="標楷體" panose="03000509000000000000" pitchFamily="65" charset="-120"/>
            </a:endParaRPr>
          </a:p>
        </p:txBody>
      </p:sp>
      <p:sp>
        <p:nvSpPr>
          <p:cNvPr id="13" name="文字方塊 12"/>
          <p:cNvSpPr txBox="1"/>
          <p:nvPr/>
        </p:nvSpPr>
        <p:spPr>
          <a:xfrm>
            <a:off x="4158881" y="4092678"/>
            <a:ext cx="1872820" cy="954107"/>
          </a:xfrm>
          <a:prstGeom prst="rect">
            <a:avLst/>
          </a:prstGeom>
          <a:noFill/>
        </p:spPr>
        <p:txBody>
          <a:bodyPr wrap="square" rtlCol="0">
            <a:spAutoFit/>
          </a:bodyPr>
          <a:lstStyle/>
          <a:p>
            <a:r>
              <a:rPr lang="en-US" altLang="zh-TW" sz="2800" b="1" dirty="0" smtClean="0">
                <a:latin typeface="+mn-lt"/>
                <a:ea typeface="標楷體" panose="03000509000000000000" pitchFamily="65" charset="-120"/>
              </a:rPr>
              <a:t>Wearing masks</a:t>
            </a:r>
            <a:endParaRPr lang="zh-TW" altLang="en-US" sz="2800" b="1" dirty="0">
              <a:latin typeface="+mn-lt"/>
              <a:ea typeface="標楷體" panose="03000509000000000000" pitchFamily="65" charset="-120"/>
            </a:endParaRPr>
          </a:p>
        </p:txBody>
      </p:sp>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8623" y="2286030"/>
            <a:ext cx="1905000" cy="163830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文字方塊 15"/>
          <p:cNvSpPr txBox="1"/>
          <p:nvPr/>
        </p:nvSpPr>
        <p:spPr>
          <a:xfrm>
            <a:off x="6521019" y="4114786"/>
            <a:ext cx="1872820" cy="1384995"/>
          </a:xfrm>
          <a:prstGeom prst="rect">
            <a:avLst/>
          </a:prstGeom>
          <a:noFill/>
        </p:spPr>
        <p:txBody>
          <a:bodyPr wrap="square" rtlCol="0">
            <a:spAutoFit/>
          </a:bodyPr>
          <a:lstStyle/>
          <a:p>
            <a:r>
              <a:rPr lang="en-US" altLang="zh-TW" sz="2800" b="1" dirty="0" smtClean="0">
                <a:latin typeface="+mn-lt"/>
                <a:ea typeface="標楷體" panose="03000509000000000000" pitchFamily="65" charset="-120"/>
              </a:rPr>
              <a:t>Wash hands frequently</a:t>
            </a:r>
            <a:endParaRPr lang="zh-TW" altLang="en-US" sz="2800" b="1" dirty="0">
              <a:latin typeface="+mn-lt"/>
              <a:ea typeface="標楷體" panose="03000509000000000000" pitchFamily="65" charset="-120"/>
            </a:endParaRPr>
          </a:p>
        </p:txBody>
      </p:sp>
      <p:sp>
        <p:nvSpPr>
          <p:cNvPr id="15" name="矩形 14"/>
          <p:cNvSpPr/>
          <p:nvPr/>
        </p:nvSpPr>
        <p:spPr>
          <a:xfrm>
            <a:off x="31953" y="6400722"/>
            <a:ext cx="7869527"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9" name="矩形 18"/>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4065641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8</a:t>
            </a:fld>
            <a:endParaRPr lang="en-US" altLang="zh-TW" dirty="0">
              <a:latin typeface="+mn-lt"/>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04" b="99248" l="2023" r="100000"/>
                    </a14:imgEffect>
                  </a14:imgLayer>
                </a14:imgProps>
              </a:ext>
              <a:ext uri="{28A0092B-C50C-407E-A947-70E740481C1C}">
                <a14:useLocalDpi xmlns:a14="http://schemas.microsoft.com/office/drawing/2010/main" val="0"/>
              </a:ext>
            </a:extLst>
          </a:blip>
          <a:srcRect/>
          <a:stretch>
            <a:fillRect/>
          </a:stretch>
        </p:blipFill>
        <p:spPr bwMode="auto">
          <a:xfrm>
            <a:off x="702145" y="2590822"/>
            <a:ext cx="2917380" cy="325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3886218" y="1413810"/>
            <a:ext cx="4571880" cy="2062103"/>
          </a:xfrm>
          <a:prstGeom prst="rect">
            <a:avLst/>
          </a:prstGeom>
          <a:noFill/>
        </p:spPr>
        <p:txBody>
          <a:bodyPr wrap="square" rtlCol="0">
            <a:spAutoFit/>
          </a:bodyPr>
          <a:lstStyle/>
          <a:p>
            <a:r>
              <a:rPr lang="en-US" altLang="zh-TW" sz="3200" b="1" dirty="0" smtClean="0">
                <a:latin typeface="+mn-lt"/>
                <a:ea typeface="標楷體" panose="03000509000000000000" pitchFamily="65" charset="-120"/>
              </a:rPr>
              <a:t>Kids, I still have other methods to prevent the coronavirus monster, do you want to learn?</a:t>
            </a:r>
            <a:endParaRPr lang="zh-TW" altLang="en-US" sz="3200" b="1" dirty="0">
              <a:latin typeface="+mn-lt"/>
              <a:ea typeface="標楷體" panose="03000509000000000000" pitchFamily="65" charset="-120"/>
            </a:endParaRPr>
          </a:p>
        </p:txBody>
      </p:sp>
      <p:sp>
        <p:nvSpPr>
          <p:cNvPr id="7" name="圓角矩形圖說文字 6"/>
          <p:cNvSpPr/>
          <p:nvPr/>
        </p:nvSpPr>
        <p:spPr bwMode="auto">
          <a:xfrm>
            <a:off x="3652156" y="1069899"/>
            <a:ext cx="4952870" cy="2666930"/>
          </a:xfrm>
          <a:prstGeom prst="wedgeRoundRectCallout">
            <a:avLst>
              <a:gd name="adj1" fmla="val -44570"/>
              <a:gd name="adj2" fmla="val 68486"/>
              <a:gd name="adj3" fmla="val 16667"/>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p:txBody>
      </p:sp>
      <p:grpSp>
        <p:nvGrpSpPr>
          <p:cNvPr id="8" name="群組 7"/>
          <p:cNvGrpSpPr/>
          <p:nvPr/>
        </p:nvGrpSpPr>
        <p:grpSpPr>
          <a:xfrm>
            <a:off x="1295486" y="2403364"/>
            <a:ext cx="1102924" cy="577016"/>
            <a:chOff x="1143090" y="1447852"/>
            <a:chExt cx="1102924" cy="577016"/>
          </a:xfrm>
        </p:grpSpPr>
        <p:pic>
          <p:nvPicPr>
            <p:cNvPr id="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a:off x="1143090" y="1524050"/>
              <a:ext cx="1102924" cy="50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2360" b="97753" l="2041" r="89796"/>
                      </a14:imgEffect>
                    </a14:imgLayer>
                  </a14:imgProps>
                </a:ext>
                <a:ext uri="{28A0092B-C50C-407E-A947-70E740481C1C}">
                  <a14:useLocalDpi xmlns:a14="http://schemas.microsoft.com/office/drawing/2010/main" val="0"/>
                </a:ext>
              </a:extLst>
            </a:blip>
            <a:srcRect/>
            <a:stretch>
              <a:fillRect/>
            </a:stretch>
          </p:blipFill>
          <p:spPr bwMode="auto">
            <a:xfrm flipH="1">
              <a:off x="1250328" y="1447852"/>
              <a:ext cx="995686" cy="55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矩形 11"/>
          <p:cNvSpPr/>
          <p:nvPr/>
        </p:nvSpPr>
        <p:spPr>
          <a:xfrm>
            <a:off x="31953" y="6400722"/>
            <a:ext cx="7869527"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picture: 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13" name="矩形 12"/>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41293774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5956ACD-399D-4E2E-A831-F4DE7FE7C9E4}" type="slidenum">
              <a:rPr lang="zh-TW" altLang="en-US" smtClean="0">
                <a:latin typeface="+mn-lt"/>
              </a:rPr>
              <a:pPr>
                <a:defRPr/>
              </a:pPr>
              <a:t>9</a:t>
            </a:fld>
            <a:endParaRPr lang="en-US" altLang="zh-TW" dirty="0">
              <a:latin typeface="+mn-lt"/>
            </a:endParaRPr>
          </a:p>
        </p:txBody>
      </p:sp>
      <p:pic>
        <p:nvPicPr>
          <p:cNvPr id="921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04" y="1219258"/>
            <a:ext cx="7924143" cy="428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1953" y="6400722"/>
            <a:ext cx="7754110" cy="338554"/>
          </a:xfrm>
          <a:prstGeom prst="rect">
            <a:avLst/>
          </a:prstGeom>
        </p:spPr>
        <p:txBody>
          <a:bodyPr wrap="none">
            <a:spAutoFit/>
          </a:bodyPr>
          <a:lstStyle/>
          <a:p>
            <a:r>
              <a:rPr lang="zh-TW" altLang="en-US" dirty="0" smtClean="0">
                <a:latin typeface="+mn-lt"/>
                <a:ea typeface="標楷體" panose="03000509000000000000" pitchFamily="65" charset="-120"/>
              </a:rPr>
              <a:t>（</a:t>
            </a:r>
            <a:r>
              <a:rPr lang="en-US" altLang="zh-TW" dirty="0">
                <a:ea typeface="標楷體" panose="03000509000000000000" pitchFamily="65" charset="-120"/>
              </a:rPr>
              <a:t> Source of </a:t>
            </a:r>
            <a:r>
              <a:rPr lang="en-US" altLang="zh-TW" dirty="0" smtClean="0">
                <a:ea typeface="標楷體" panose="03000509000000000000" pitchFamily="65" charset="-120"/>
              </a:rPr>
              <a:t>video: </a:t>
            </a:r>
            <a:r>
              <a:rPr lang="en-US" altLang="zh-TW" dirty="0">
                <a:ea typeface="標楷體" panose="03000509000000000000" pitchFamily="65" charset="-120"/>
              </a:rPr>
              <a:t>Education and Youth Affairs Bureau of the Macao SAR Government </a:t>
            </a:r>
            <a:r>
              <a:rPr lang="zh-TW" altLang="en-US" dirty="0" smtClean="0">
                <a:latin typeface="+mn-lt"/>
                <a:ea typeface="標楷體" panose="03000509000000000000" pitchFamily="65" charset="-120"/>
              </a:rPr>
              <a:t>）</a:t>
            </a:r>
            <a:endParaRPr lang="zh-TW" altLang="en-US" dirty="0">
              <a:latin typeface="+mn-lt"/>
              <a:ea typeface="標楷體" panose="03000509000000000000" pitchFamily="65" charset="-120"/>
            </a:endParaRPr>
          </a:p>
        </p:txBody>
      </p:sp>
      <p:sp>
        <p:nvSpPr>
          <p:cNvPr id="7" name="矩形 6"/>
          <p:cNvSpPr/>
          <p:nvPr/>
        </p:nvSpPr>
        <p:spPr>
          <a:xfrm>
            <a:off x="4952990" y="101097"/>
            <a:ext cx="4114692" cy="584775"/>
          </a:xfrm>
          <a:prstGeom prst="rect">
            <a:avLst/>
          </a:prstGeom>
          <a:ln>
            <a:solidFill>
              <a:srgbClr val="FF0000"/>
            </a:solidFill>
          </a:ln>
        </p:spPr>
        <p:txBody>
          <a:bodyPr wrap="square">
            <a:spAutoFit/>
          </a:bodyPr>
          <a:lstStyle/>
          <a:p>
            <a:r>
              <a:rPr lang="zh-TW" altLang="en-US" dirty="0"/>
              <a:t>（</a:t>
            </a:r>
            <a:r>
              <a:rPr lang="en-US" altLang="zh-HK" dirty="0" smtClean="0"/>
              <a:t>PPT</a:t>
            </a:r>
            <a:r>
              <a:rPr lang="zh-TW" altLang="en-US" dirty="0" smtClean="0"/>
              <a:t>）</a:t>
            </a:r>
            <a:r>
              <a:rPr lang="en-US" altLang="zh-HK" dirty="0" smtClean="0"/>
              <a:t> </a:t>
            </a:r>
            <a:r>
              <a:rPr lang="en-US" altLang="zh-HK" dirty="0"/>
              <a:t>example of “The </a:t>
            </a:r>
            <a:r>
              <a:rPr lang="en-US" altLang="zh-HK" dirty="0" smtClean="0"/>
              <a:t>First </a:t>
            </a:r>
            <a:r>
              <a:rPr lang="en-US" altLang="zh-HK" dirty="0"/>
              <a:t>Lesson of the New Academic </a:t>
            </a:r>
            <a:r>
              <a:rPr lang="en-US" altLang="zh-HK" dirty="0" smtClean="0"/>
              <a:t>Year”  (Kindergarten)</a:t>
            </a:r>
            <a:endParaRPr lang="en-US" altLang="zh-HK" strike="dblStrike" dirty="0"/>
          </a:p>
        </p:txBody>
      </p:sp>
    </p:spTree>
    <p:extLst>
      <p:ext uri="{BB962C8B-B14F-4D97-AF65-F5344CB8AC3E}">
        <p14:creationId xmlns:p14="http://schemas.microsoft.com/office/powerpoint/2010/main" val="35020612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學校會議">
  <a:themeElements>
    <a:clrScheme name="學校會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學校會議">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6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6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學校會議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學校會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學校會議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學校會議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學校會議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學校會議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學校會議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學校會議</Template>
  <TotalTime>9927</TotalTime>
  <Pages>0</Pages>
  <Words>1546</Words>
  <Characters>0</Characters>
  <Application>Microsoft Office PowerPoint</Application>
  <DocSecurity>0</DocSecurity>
  <PresentationFormat>如螢幕大小 (4:3)</PresentationFormat>
  <Lines>0</Lines>
  <Paragraphs>132</Paragraphs>
  <Slides>15</Slides>
  <Notes>15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學校會議</vt:lpstr>
      <vt:lpstr>“The First Lesson of the New Academic Year” - Protecting health</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DSEJ</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澳門非高等教育階段 </dc:title>
  <dc:creator>user</dc:creator>
  <cp:lastModifiedBy>Windows User</cp:lastModifiedBy>
  <cp:revision>2410</cp:revision>
  <cp:lastPrinted>2020-08-14T08:43:15Z</cp:lastPrinted>
  <dcterms:created xsi:type="dcterms:W3CDTF">2004-09-28T00:59:40Z</dcterms:created>
  <dcterms:modified xsi:type="dcterms:W3CDTF">2020-09-04T08:25:37Z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2052-6.6.0.2461</vt:lpwstr>
  </property>
</Properties>
</file>